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8" r:id="rId1"/>
  </p:sldMasterIdLst>
  <p:notesMasterIdLst>
    <p:notesMasterId r:id="rId42"/>
  </p:notesMasterIdLst>
  <p:sldIdLst>
    <p:sldId id="296" r:id="rId2"/>
    <p:sldId id="378" r:id="rId3"/>
    <p:sldId id="379" r:id="rId4"/>
    <p:sldId id="410" r:id="rId5"/>
    <p:sldId id="380" r:id="rId6"/>
    <p:sldId id="381" r:id="rId7"/>
    <p:sldId id="382" r:id="rId8"/>
    <p:sldId id="384" r:id="rId9"/>
    <p:sldId id="388" r:id="rId10"/>
    <p:sldId id="389" r:id="rId11"/>
    <p:sldId id="390" r:id="rId12"/>
    <p:sldId id="391" r:id="rId13"/>
    <p:sldId id="392" r:id="rId14"/>
    <p:sldId id="396" r:id="rId15"/>
    <p:sldId id="397" r:id="rId16"/>
    <p:sldId id="425" r:id="rId17"/>
    <p:sldId id="387" r:id="rId18"/>
    <p:sldId id="393" r:id="rId19"/>
    <p:sldId id="394" r:id="rId20"/>
    <p:sldId id="395" r:id="rId21"/>
    <p:sldId id="426" r:id="rId22"/>
    <p:sldId id="398" r:id="rId23"/>
    <p:sldId id="412" r:id="rId24"/>
    <p:sldId id="413" r:id="rId25"/>
    <p:sldId id="414" r:id="rId26"/>
    <p:sldId id="417" r:id="rId27"/>
    <p:sldId id="418" r:id="rId28"/>
    <p:sldId id="415" r:id="rId29"/>
    <p:sldId id="416" r:id="rId30"/>
    <p:sldId id="419" r:id="rId31"/>
    <p:sldId id="420" r:id="rId32"/>
    <p:sldId id="421" r:id="rId33"/>
    <p:sldId id="422" r:id="rId34"/>
    <p:sldId id="423" r:id="rId35"/>
    <p:sldId id="424" r:id="rId36"/>
    <p:sldId id="407" r:id="rId37"/>
    <p:sldId id="404" r:id="rId38"/>
    <p:sldId id="401" r:id="rId39"/>
    <p:sldId id="405" r:id="rId40"/>
    <p:sldId id="297" r:id="rId4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FangSong" panose="02010609060101010101" pitchFamily="49" charset="-122"/>
      <p:regular r:id="rId48"/>
    </p:embeddedFont>
    <p:embeddedFont>
      <p:font typeface="Patrick Hand SC" panose="020B0604020202020204" charset="0"/>
      <p:regular r:id="rId49"/>
    </p:embeddedFont>
    <p:embeddedFont>
      <p:font typeface="Sniglet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Padrão" id="{B6707112-0D15-4E5F-9931-D80349DB03C4}">
          <p14:sldIdLst>
            <p14:sldId id="296"/>
            <p14:sldId id="378"/>
            <p14:sldId id="379"/>
            <p14:sldId id="410"/>
            <p14:sldId id="380"/>
            <p14:sldId id="381"/>
            <p14:sldId id="382"/>
            <p14:sldId id="384"/>
            <p14:sldId id="388"/>
            <p14:sldId id="389"/>
            <p14:sldId id="390"/>
            <p14:sldId id="391"/>
            <p14:sldId id="392"/>
            <p14:sldId id="396"/>
            <p14:sldId id="397"/>
            <p14:sldId id="425"/>
            <p14:sldId id="387"/>
            <p14:sldId id="393"/>
            <p14:sldId id="394"/>
            <p14:sldId id="395"/>
            <p14:sldId id="426"/>
            <p14:sldId id="398"/>
            <p14:sldId id="412"/>
            <p14:sldId id="413"/>
            <p14:sldId id="414"/>
            <p14:sldId id="417"/>
            <p14:sldId id="418"/>
            <p14:sldId id="415"/>
            <p14:sldId id="416"/>
            <p14:sldId id="419"/>
            <p14:sldId id="420"/>
            <p14:sldId id="421"/>
            <p14:sldId id="422"/>
            <p14:sldId id="423"/>
            <p14:sldId id="424"/>
            <p14:sldId id="407"/>
            <p14:sldId id="404"/>
            <p14:sldId id="401"/>
            <p14:sldId id="40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FFFF99"/>
    <a:srgbClr val="2A95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28C0CE-57A3-4D34-A831-E795E7F24F54}">
  <a:tblStyle styleId="{CD28C0CE-57A3-4D34-A831-E795E7F24F5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269" autoAdjust="0"/>
  </p:normalViewPr>
  <p:slideViewPr>
    <p:cSldViewPr snapToGrid="0">
      <p:cViewPr>
        <p:scale>
          <a:sx n="110" d="100"/>
          <a:sy n="110" d="100"/>
        </p:scale>
        <p:origin x="16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7450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42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4319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969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886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4072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0100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321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5331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23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247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49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294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3328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521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4473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2580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8860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632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076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049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666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37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594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73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46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34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281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95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80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A4824-86FC-4334-9640-B34CCB6F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7B93B7-E620-44F2-870A-27BC662DB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4FBBAC-458F-43D0-95B9-2622FF9F7E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7924801" y="4789885"/>
            <a:ext cx="733425" cy="2750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B74C-2408-429C-AE0D-11F8BEAF96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100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4685532"/>
            <a:ext cx="212688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1" y="4685532"/>
            <a:ext cx="289584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21" y="4685532"/>
            <a:ext cx="212688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EB7A219-8FDB-44E5-84C6-5BFD9B9B65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77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64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491766" y="1997853"/>
            <a:ext cx="4485812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pt-BR" dirty="0"/>
              <a:t>eletrostática</a:t>
            </a:r>
            <a:endParaRPr lang="e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934" y="606205"/>
            <a:ext cx="813601" cy="115212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1966799" y="3731490"/>
            <a:ext cx="561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Patrick Hand SC" panose="020B0604020202020204" charset="0"/>
              </a:rPr>
              <a:t>Professores: Aline Pontes, Bruno Leite e José Matheus</a:t>
            </a: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578" y="606205"/>
            <a:ext cx="1382813" cy="1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049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 do 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20000"/>
          </a:xfrm>
        </p:spPr>
        <p:txBody>
          <a:bodyPr/>
          <a:lstStyle/>
          <a:p>
            <a:pPr algn="just"/>
            <a:r>
              <a:rPr lang="pt-BR" sz="2000" dirty="0"/>
              <a:t>Linhas de força para duas cargas de mesmo sinal e de mesmo módulo, portanto idênticas: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2187725"/>
            <a:ext cx="34385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 do 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20000"/>
          </a:xfrm>
        </p:spPr>
        <p:txBody>
          <a:bodyPr/>
          <a:lstStyle/>
          <a:p>
            <a:pPr algn="just"/>
            <a:r>
              <a:rPr lang="pt-BR" sz="2000" dirty="0"/>
              <a:t>Dipolo: linhas de força para duas cargas de sinais contrários e mesmo módulo: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25" y="2257425"/>
            <a:ext cx="3895850" cy="19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 do 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20000"/>
          </a:xfrm>
        </p:spPr>
        <p:txBody>
          <a:bodyPr/>
          <a:lstStyle/>
          <a:p>
            <a:pPr algn="just"/>
            <a:r>
              <a:rPr lang="pt-BR" sz="2000" dirty="0"/>
              <a:t>Campo elétrico uniforme: mesmo módulo, mesma direção e mesmo sentido em todos os pontos da região.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2257425"/>
            <a:ext cx="2990850" cy="20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 do 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4"/>
            <a:ext cx="7020900" cy="2639275"/>
          </a:xfrm>
        </p:spPr>
        <p:txBody>
          <a:bodyPr/>
          <a:lstStyle/>
          <a:p>
            <a:pPr algn="just">
              <a:buNone/>
            </a:pPr>
            <a:r>
              <a:rPr lang="pt-BR" sz="2000" dirty="0"/>
              <a:t>Resumo:</a:t>
            </a:r>
          </a:p>
          <a:p>
            <a:pPr algn="just"/>
            <a:r>
              <a:rPr lang="pt-BR" sz="2000" dirty="0"/>
              <a:t>São sempre orientadas das cargas positivas para as negativas;</a:t>
            </a:r>
          </a:p>
          <a:p>
            <a:pPr algn="just"/>
            <a:r>
              <a:rPr lang="pt-BR" sz="2000"/>
              <a:t>São linhas;</a:t>
            </a:r>
          </a:p>
          <a:p>
            <a:pPr algn="just"/>
            <a:r>
              <a:rPr lang="pt-BR" sz="2000"/>
              <a:t>NUNCA </a:t>
            </a:r>
            <a:r>
              <a:rPr lang="pt-BR" sz="2000" dirty="0"/>
              <a:t>se cruzam;</a:t>
            </a:r>
          </a:p>
          <a:p>
            <a:pPr algn="just"/>
            <a:r>
              <a:rPr lang="pt-BR" sz="2000" dirty="0"/>
              <a:t>Apresentam concentração relativa em um dada região, proporcional ao módulo do vetor campo elétrico.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35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724" y="786650"/>
            <a:ext cx="7208675" cy="750300"/>
          </a:xfrm>
        </p:spPr>
        <p:txBody>
          <a:bodyPr/>
          <a:lstStyle/>
          <a:p>
            <a:r>
              <a:rPr lang="pt-BR" dirty="0"/>
              <a:t>Trabalho da Força Elétrica em um Campo Uniforme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313600"/>
            <a:ext cx="7020900" cy="1515325"/>
          </a:xfrm>
        </p:spPr>
        <p:txBody>
          <a:bodyPr/>
          <a:lstStyle/>
          <a:p>
            <a:pPr algn="just"/>
            <a:r>
              <a:rPr lang="pt-BR" sz="1800" dirty="0"/>
              <a:t>Considere um campo elétrico uniforme de intensidade E.</a:t>
            </a:r>
          </a:p>
          <a:p>
            <a:pPr algn="just"/>
            <a:r>
              <a:rPr lang="pt-BR" sz="1800" dirty="0"/>
              <a:t>Sobre a mesma linha de força, tomemos dois pontos quaisquer, A e B, separados por uma distância d.</a:t>
            </a:r>
          </a:p>
          <a:p>
            <a:pPr algn="just"/>
            <a:r>
              <a:rPr lang="pt-BR" sz="1800" dirty="0"/>
              <a:t>Desloquemos uma carga puntiforme q de A para B.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12" y="2696427"/>
            <a:ext cx="3494313" cy="1623696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5152637" y="2740905"/>
            <a:ext cx="1087656" cy="4902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261597" y="2826706"/>
                <a:ext cx="885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597" y="2826706"/>
                <a:ext cx="885435" cy="276999"/>
              </a:xfrm>
              <a:prstGeom prst="rect">
                <a:avLst/>
              </a:prstGeom>
              <a:blipFill>
                <a:blip r:embed="rId3"/>
                <a:stretch>
                  <a:fillRect l="-4828" r="-4828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6624586" y="2724786"/>
            <a:ext cx="1087656" cy="4902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5689545" y="3355875"/>
            <a:ext cx="1602061" cy="4902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57354" y="2740905"/>
            <a:ext cx="341150" cy="343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8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724671" y="2826706"/>
                <a:ext cx="8874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71" y="2826706"/>
                <a:ext cx="887487" cy="276999"/>
              </a:xfrm>
              <a:prstGeom prst="rect">
                <a:avLst/>
              </a:prstGeom>
              <a:blipFill>
                <a:blip r:embed="rId4"/>
                <a:stretch>
                  <a:fillRect l="-4795" r="-4795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904989" y="3462520"/>
                <a:ext cx="1107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89" y="3462520"/>
                <a:ext cx="1107226" cy="276999"/>
              </a:xfrm>
              <a:prstGeom prst="rect">
                <a:avLst/>
              </a:prstGeom>
              <a:blipFill>
                <a:blip r:embed="rId5"/>
                <a:stretch>
                  <a:fillRect l="-4420" r="-442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9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724" y="786650"/>
            <a:ext cx="7208675" cy="750300"/>
          </a:xfrm>
        </p:spPr>
        <p:txBody>
          <a:bodyPr/>
          <a:lstStyle/>
          <a:p>
            <a:r>
              <a:rPr lang="pt-BR" dirty="0"/>
              <a:t>Trabalho da Força Elétrica em um Campo Uniforme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8611" y="1536950"/>
            <a:ext cx="7020900" cy="2273900"/>
          </a:xfrm>
        </p:spPr>
        <p:txBody>
          <a:bodyPr/>
          <a:lstStyle/>
          <a:p>
            <a:pPr algn="just"/>
            <a:r>
              <a:rPr lang="pt-BR" sz="2800" b="1" dirty="0"/>
              <a:t>Trabalho positivo (motor): </a:t>
            </a:r>
            <a:r>
              <a:rPr lang="pt-BR" sz="2800" dirty="0"/>
              <a:t>deslocamento no mesmo sentido da força elétrica.</a:t>
            </a:r>
          </a:p>
          <a:p>
            <a:pPr algn="just"/>
            <a:r>
              <a:rPr lang="pt-BR" sz="2800" b="1" dirty="0"/>
              <a:t>Trabalho negativo (resistente): </a:t>
            </a:r>
            <a:r>
              <a:rPr lang="pt-BR" sz="2800" dirty="0"/>
              <a:t>força elétrica contrária ao deslocamento.</a:t>
            </a:r>
          </a:p>
        </p:txBody>
      </p:sp>
    </p:spTree>
    <p:extLst>
      <p:ext uri="{BB962C8B-B14F-4D97-AF65-F5344CB8AC3E}">
        <p14:creationId xmlns:p14="http://schemas.microsoft.com/office/powerpoint/2010/main" val="234799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8"/>
                <a:ext cx="7020900" cy="1792437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800" dirty="0"/>
                  <a:t>Uma partícula eletricamente carregada com carga </a:t>
                </a:r>
                <a14:m>
                  <m:oMath xmlns:m="http://schemas.openxmlformats.org/officeDocument/2006/math">
                    <m:r>
                      <a:rPr lang="pt-BR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,0 µ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/>
                  <a:t>é colocada em um ponto A de uma região onde existe um campo elétrico. Ao ser colocada no ponto A, a partícula ficou sob a ação de uma força elétrica horizontal e para a direita de intensidade igual 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6.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pt-BR" sz="1600" dirty="0"/>
                  <a:t>N. Determine o módulo, a direção e o sentido do campo elétrico no ponto A. 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8"/>
                <a:ext cx="7020900" cy="1792437"/>
              </a:xfrm>
              <a:blipFill>
                <a:blip r:embed="rId3"/>
                <a:stretch>
                  <a:fillRect l="-694" r="-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8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7"/>
                <a:ext cx="6932450" cy="2516337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800" dirty="0"/>
                  <a:t> (MACKENZIE) Considere a figura abaixo. As duas cargas elétricas puntiformes Q1 e Q2 estão fixas, no vácuo onde K = 9,0.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pt-BR" sz="1800" dirty="0"/>
                  <a:t>N.m²/C², respectivamente sobre os pontos A e B. O campo elétrico resultante no P tem intensidade: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a) </a:t>
                </a:r>
                <a:r>
                  <a:rPr lang="pt-BR" sz="1600" dirty="0"/>
                  <a:t>zero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b) </a:t>
                </a:r>
                <a:r>
                  <a:rPr lang="pt-BR" sz="1600" dirty="0"/>
                  <a:t>4,0 . 10^5 N/C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c) </a:t>
                </a:r>
                <a:r>
                  <a:rPr lang="pt-BR" sz="1600" dirty="0"/>
                  <a:t>5,0 . 10^5 N/C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d) </a:t>
                </a:r>
                <a:r>
                  <a:rPr lang="pt-BR" sz="1600" dirty="0"/>
                  <a:t>9,0 . 10^5 N/C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e) </a:t>
                </a:r>
                <a:r>
                  <a:rPr lang="pt-BR" sz="1600" dirty="0"/>
                  <a:t>1,8 . 10^6 N/C</a:t>
                </a:r>
              </a:p>
              <a:p>
                <a:pPr algn="just">
                  <a:buNone/>
                </a:pPr>
                <a:endParaRPr lang="pt-BR" sz="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7"/>
                <a:ext cx="6932450" cy="2516337"/>
              </a:xfrm>
              <a:blipFill>
                <a:blip r:embed="rId3"/>
                <a:stretch>
                  <a:fillRect l="-704" r="-792" b="-159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4" y="2520941"/>
            <a:ext cx="4229101" cy="165319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542C93FD-F47F-4255-A248-D9B50DDC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02</a:t>
            </a:r>
          </a:p>
        </p:txBody>
      </p:sp>
    </p:spTree>
    <p:extLst>
      <p:ext uri="{BB962C8B-B14F-4D97-AF65-F5344CB8AC3E}">
        <p14:creationId xmlns:p14="http://schemas.microsoft.com/office/powerpoint/2010/main" val="57529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46037"/>
            <a:ext cx="6932450" cy="2516337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Duas esferas estão eletrizados com cargas QA e QB, e a figura representa as linhas de força na região.</a:t>
            </a:r>
          </a:p>
          <a:p>
            <a:pPr algn="just">
              <a:buNone/>
            </a:pPr>
            <a:r>
              <a:rPr lang="pt-BR" sz="1800" dirty="0"/>
              <a:t>Podemos afirmar que: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a) </a:t>
            </a:r>
            <a:r>
              <a:rPr lang="pt-BR" sz="1600" dirty="0"/>
              <a:t>QA é positiva; QB é negativa e |QA| &gt; |QB| .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b) </a:t>
            </a:r>
            <a:r>
              <a:rPr lang="pt-BR" sz="1600" dirty="0"/>
              <a:t>QA é positiva; QB é positiva e |QA| &lt; |QB|.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c) </a:t>
            </a:r>
            <a:r>
              <a:rPr lang="pt-BR" sz="1600" dirty="0"/>
              <a:t>QA é negativa; QB é positiva e |QA| &gt; |QB|.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d) </a:t>
            </a:r>
            <a:r>
              <a:rPr lang="pt-BR" sz="1600" dirty="0"/>
              <a:t>QA é negativa; QB é positiva e |QA| = |QB|.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e) </a:t>
            </a:r>
            <a:r>
              <a:rPr lang="pt-BR" sz="1600" dirty="0"/>
              <a:t>QA é negativa; QB é negativa e |QA| &lt; |QB|.</a:t>
            </a:r>
          </a:p>
          <a:p>
            <a:pPr algn="just">
              <a:buNone/>
            </a:pPr>
            <a:endParaRPr lang="pt-BR" sz="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00" y="2200274"/>
            <a:ext cx="3131000" cy="1701177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A8E693B0-E66C-44E3-8388-CCB833E8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03</a:t>
            </a:r>
          </a:p>
        </p:txBody>
      </p:sp>
    </p:spTree>
    <p:extLst>
      <p:ext uri="{BB962C8B-B14F-4D97-AF65-F5344CB8AC3E}">
        <p14:creationId xmlns:p14="http://schemas.microsoft.com/office/powerpoint/2010/main" val="183246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284863" y="1768375"/>
            <a:ext cx="4214173" cy="14953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POTENCIAL ELÉTRICO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544188" y="102715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868091" y="1058247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6518861" y="1166596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147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284863" y="1474470"/>
            <a:ext cx="4214173" cy="14953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CAMPO ELÉTRICO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544188" y="102715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868091" y="1058247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6518861" y="1166596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029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</p:spPr>
        <p:txBody>
          <a:bodyPr/>
          <a:lstStyle/>
          <a:p>
            <a:r>
              <a:rPr lang="pt-BR" dirty="0"/>
              <a:t>Potencial Elétrico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1A9E033-085F-4618-B83E-EEC356A01A22}"/>
              </a:ext>
            </a:extLst>
          </p:cNvPr>
          <p:cNvGrpSpPr/>
          <p:nvPr/>
        </p:nvGrpSpPr>
        <p:grpSpPr>
          <a:xfrm>
            <a:off x="840494" y="1546475"/>
            <a:ext cx="3731506" cy="2324100"/>
            <a:chOff x="1049500" y="1546475"/>
            <a:chExt cx="3731506" cy="23241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C703C5F-108E-4C77-87B9-7FD16AE3F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05"/>
            <a:stretch/>
          </p:blipFill>
          <p:spPr>
            <a:xfrm>
              <a:off x="1049500" y="1546475"/>
              <a:ext cx="3444123" cy="23241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3891120-9E85-432A-94C9-DF1B64CFBEC6}"/>
                </a:ext>
              </a:extLst>
            </p:cNvPr>
            <p:cNvSpPr txBox="1"/>
            <p:nvPr/>
          </p:nvSpPr>
          <p:spPr>
            <a:xfrm>
              <a:off x="3561806" y="1759131"/>
              <a:ext cx="705394" cy="6879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ABC19CB-B3D1-436E-A2F5-5E6EEC4E9D27}"/>
                </a:ext>
              </a:extLst>
            </p:cNvPr>
            <p:cNvSpPr txBox="1"/>
            <p:nvPr/>
          </p:nvSpPr>
          <p:spPr>
            <a:xfrm>
              <a:off x="3561806" y="2847703"/>
              <a:ext cx="1219200" cy="6879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</p:grpSp>
      <p:sp>
        <p:nvSpPr>
          <p:cNvPr id="20" name="Elipse 19">
            <a:extLst>
              <a:ext uri="{FF2B5EF4-FFF2-40B4-BE49-F238E27FC236}">
                <a16:creationId xmlns:a16="http://schemas.microsoft.com/office/drawing/2014/main" id="{6F2B6178-A7D2-4268-B8A1-9D8E0DEFB2A7}"/>
              </a:ext>
            </a:extLst>
          </p:cNvPr>
          <p:cNvSpPr/>
          <p:nvPr/>
        </p:nvSpPr>
        <p:spPr>
          <a:xfrm>
            <a:off x="4058194" y="2670266"/>
            <a:ext cx="45719" cy="522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BACD4085-B07F-42FD-AF94-062A85C5F968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058194" y="2696392"/>
            <a:ext cx="8078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8DACA0C-0FE0-49E9-A9C6-CC65396D40F8}"/>
                  </a:ext>
                </a:extLst>
              </p:cNvPr>
              <p:cNvSpPr txBox="1"/>
              <p:nvPr/>
            </p:nvSpPr>
            <p:spPr>
              <a:xfrm>
                <a:off x="3847010" y="2460908"/>
                <a:ext cx="256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5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</m:oMath>
                  </m:oMathPara>
                </a14:m>
                <a:endParaRPr lang="pt-BR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8DACA0C-0FE0-49E9-A9C6-CC65396D4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010" y="2460908"/>
                <a:ext cx="256903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B3531D9-2CA6-4592-9951-1A6941610500}"/>
                  </a:ext>
                </a:extLst>
              </p:cNvPr>
              <p:cNvSpPr txBox="1"/>
              <p:nvPr/>
            </p:nvSpPr>
            <p:spPr>
              <a:xfrm>
                <a:off x="4799550" y="2401756"/>
                <a:ext cx="256903" cy="27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05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0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B3531D9-2CA6-4592-9951-1A6941610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550" y="2401756"/>
                <a:ext cx="256903" cy="273601"/>
              </a:xfrm>
              <a:prstGeom prst="rect">
                <a:avLst/>
              </a:prstGeom>
              <a:blipFill>
                <a:blip r:embed="rId5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lipse 26">
            <a:extLst>
              <a:ext uri="{FF2B5EF4-FFF2-40B4-BE49-F238E27FC236}">
                <a16:creationId xmlns:a16="http://schemas.microsoft.com/office/drawing/2014/main" id="{884B863C-67BF-44D5-B828-AF10B26B4194}"/>
              </a:ext>
            </a:extLst>
          </p:cNvPr>
          <p:cNvSpPr/>
          <p:nvPr/>
        </p:nvSpPr>
        <p:spPr>
          <a:xfrm>
            <a:off x="4799550" y="2396665"/>
            <a:ext cx="256903" cy="273601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92BF608E-8D8A-47D2-96BE-D8C91CD3659C}"/>
              </a:ext>
            </a:extLst>
          </p:cNvPr>
          <p:cNvCxnSpPr>
            <a:stCxn id="27" idx="7"/>
          </p:cNvCxnSpPr>
          <p:nvPr/>
        </p:nvCxnSpPr>
        <p:spPr>
          <a:xfrm flipV="1">
            <a:off x="5018830" y="1959429"/>
            <a:ext cx="902999" cy="477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12A54230-4B20-4BBB-B899-137EB2CFEE5C}"/>
              </a:ext>
            </a:extLst>
          </p:cNvPr>
          <p:cNvSpPr txBox="1">
            <a:spLocks/>
          </p:cNvSpPr>
          <p:nvPr/>
        </p:nvSpPr>
        <p:spPr>
          <a:xfrm>
            <a:off x="5749161" y="1407794"/>
            <a:ext cx="1470245" cy="750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800" dirty="0"/>
              <a:t>Força Elétrica</a:t>
            </a:r>
          </a:p>
        </p:txBody>
      </p:sp>
    </p:spTree>
    <p:extLst>
      <p:ext uri="{BB962C8B-B14F-4D97-AF65-F5344CB8AC3E}">
        <p14:creationId xmlns:p14="http://schemas.microsoft.com/office/powerpoint/2010/main" val="2480826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1550" y="1335156"/>
            <a:ext cx="7020900" cy="840355"/>
          </a:xfrm>
        </p:spPr>
        <p:txBody>
          <a:bodyPr/>
          <a:lstStyle/>
          <a:p>
            <a:pPr algn="just">
              <a:buNone/>
            </a:pPr>
            <a:r>
              <a:rPr lang="pt-BR" sz="2000" dirty="0"/>
              <a:t>É a </a:t>
            </a:r>
            <a:r>
              <a:rPr lang="pt-BR" sz="2000" b="1" dirty="0"/>
              <a:t>energia potencial elétrica por unidade de carga elétrica </a:t>
            </a:r>
            <a:r>
              <a:rPr lang="pt-BR" sz="2000" dirty="0"/>
              <a:t>colocada naquele ponto.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6504642" y="2256603"/>
            <a:ext cx="1162623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661772" y="2383818"/>
                <a:ext cx="766364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72" y="2383818"/>
                <a:ext cx="766364" cy="5722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>
              <a:xfrm>
                <a:off x="1531497" y="2020302"/>
                <a:ext cx="4475000" cy="2246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BR" sz="1800" dirty="0"/>
                  <a:t>é a </a:t>
                </a:r>
                <a:r>
                  <a:rPr lang="pt-BR" sz="1800" b="1" dirty="0"/>
                  <a:t>energia potencial elétrica </a:t>
                </a:r>
                <a:r>
                  <a:rPr lang="pt-BR" sz="1800" dirty="0"/>
                  <a:t>associada à carga elétrica, medida no SI, em Joules (J)</a:t>
                </a:r>
              </a:p>
              <a:p>
                <a:pPr algn="just"/>
                <a:r>
                  <a:rPr lang="pt-BR" sz="1800" dirty="0"/>
                  <a:t>q é a </a:t>
                </a:r>
                <a:r>
                  <a:rPr lang="pt-BR" sz="1800" b="1" dirty="0"/>
                  <a:t>carga elétrica de prova</a:t>
                </a:r>
                <a:r>
                  <a:rPr lang="pt-BR" sz="1800" dirty="0"/>
                  <a:t>, medida no Si, em coulomb (C)</a:t>
                </a:r>
              </a:p>
              <a:p>
                <a:pPr algn="just"/>
                <a:r>
                  <a:rPr lang="pt-BR" sz="1800" dirty="0"/>
                  <a:t>V é o </a:t>
                </a:r>
                <a:r>
                  <a:rPr lang="pt-BR" sz="1800" b="1" dirty="0"/>
                  <a:t>potencial elétrico</a:t>
                </a:r>
                <a:r>
                  <a:rPr lang="pt-BR" sz="1800" dirty="0"/>
                  <a:t>, medido no Si, em joule por Coulomb (J/C)</a:t>
                </a:r>
              </a:p>
            </p:txBody>
          </p:sp>
        </mc:Choice>
        <mc:Fallback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97" y="2020302"/>
                <a:ext cx="4475000" cy="2246595"/>
              </a:xfrm>
              <a:prstGeom prst="rect">
                <a:avLst/>
              </a:prstGeom>
              <a:blipFill>
                <a:blip r:embed="rId4"/>
                <a:stretch>
                  <a:fillRect l="-1226" r="-1226" b="-37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389949" y="3666219"/>
            <a:ext cx="1734483" cy="693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800" dirty="0">
                <a:solidFill>
                  <a:srgbClr val="FF0000"/>
                </a:solidFill>
              </a:rPr>
              <a:t>J/C = Volt (V) </a:t>
            </a:r>
          </a:p>
        </p:txBody>
      </p:sp>
    </p:spTree>
    <p:extLst>
      <p:ext uri="{BB962C8B-B14F-4D97-AF65-F5344CB8AC3E}">
        <p14:creationId xmlns:p14="http://schemas.microsoft.com/office/powerpoint/2010/main" val="2931983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Diferença de Potencial Elétrico (DDP)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3364922" y="1487918"/>
            <a:ext cx="2038350" cy="51284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2061738"/>
                <a:ext cx="7020900" cy="612772"/>
              </a:xfrm>
            </p:spPr>
            <p:txBody>
              <a:bodyPr/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pt-BR" sz="1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800" dirty="0"/>
                  <a:t>         </a:t>
                </a:r>
                <a:r>
                  <a:rPr lang="pt-BR" sz="1600" b="1" dirty="0"/>
                  <a:t>Diferença de Potencial Elétrico </a:t>
                </a:r>
                <a:r>
                  <a:rPr lang="pt-BR" sz="1600" dirty="0"/>
                  <a:t>entre os pontos A e B </a:t>
                </a:r>
                <a:r>
                  <a:rPr lang="pt-BR" sz="1600" b="1" dirty="0"/>
                  <a:t>(DDP) </a:t>
                </a:r>
                <a:r>
                  <a:rPr lang="pt-BR" sz="1600" dirty="0"/>
                  <a:t>ou </a:t>
                </a:r>
                <a:r>
                  <a:rPr lang="pt-BR" sz="1600" b="1" dirty="0"/>
                  <a:t>Tensão Elétrica</a:t>
                </a:r>
                <a:r>
                  <a:rPr lang="pt-BR" sz="1600" dirty="0"/>
                  <a:t>. </a:t>
                </a:r>
                <a:endParaRPr lang="pt-BR" sz="18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2061738"/>
                <a:ext cx="7020900" cy="612772"/>
              </a:xfrm>
              <a:blipFill>
                <a:blip r:embed="rId3"/>
                <a:stretch>
                  <a:fillRect l="-434" r="-174" b="-207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3560095" y="1595523"/>
                <a:ext cx="1662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095" y="1595523"/>
                <a:ext cx="1662122" cy="276999"/>
              </a:xfrm>
              <a:prstGeom prst="rect">
                <a:avLst/>
              </a:prstGeom>
              <a:blipFill>
                <a:blip r:embed="rId4"/>
                <a:stretch>
                  <a:fillRect l="-2198" t="-2222" r="-4396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>
            <a:off x="2171700" y="2295525"/>
            <a:ext cx="2571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tomada na parede">
            <a:extLst>
              <a:ext uri="{FF2B5EF4-FFF2-40B4-BE49-F238E27FC236}">
                <a16:creationId xmlns:a16="http://schemas.microsoft.com/office/drawing/2014/main" id="{4155ECC9-536B-40D7-9CBD-55BA8A578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8" r="17984" b="4800"/>
          <a:stretch/>
        </p:blipFill>
        <p:spPr bwMode="auto">
          <a:xfrm>
            <a:off x="5403272" y="2674510"/>
            <a:ext cx="2086495" cy="160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21FACA7-49A7-4817-9287-E4FFE3D02A2B}"/>
              </a:ext>
            </a:extLst>
          </p:cNvPr>
          <p:cNvCxnSpPr>
            <a:cxnSpLocks/>
          </p:cNvCxnSpPr>
          <p:nvPr/>
        </p:nvCxnSpPr>
        <p:spPr>
          <a:xfrm flipH="1" flipV="1">
            <a:off x="4056610" y="3182405"/>
            <a:ext cx="2269376" cy="2341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94BA3AE-0BE0-4276-8AA1-8A3C7C7CA42E}"/>
              </a:ext>
            </a:extLst>
          </p:cNvPr>
          <p:cNvCxnSpPr>
            <a:cxnSpLocks/>
          </p:cNvCxnSpPr>
          <p:nvPr/>
        </p:nvCxnSpPr>
        <p:spPr>
          <a:xfrm flipH="1">
            <a:off x="3947677" y="3477507"/>
            <a:ext cx="2586127" cy="1634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Espaço Reservado para Conteúdo 2">
                <a:extLst>
                  <a:ext uri="{FF2B5EF4-FFF2-40B4-BE49-F238E27FC236}">
                    <a16:creationId xmlns:a16="http://schemas.microsoft.com/office/drawing/2014/main" id="{9FD77F36-6C54-4067-BC3D-3FAE8B93A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2341" y="2852158"/>
                <a:ext cx="539084" cy="447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>
                  <a:buFont typeface="Snigle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1800" dirty="0"/>
              </a:p>
            </p:txBody>
          </p:sp>
        </mc:Choice>
        <mc:Fallback>
          <p:sp>
            <p:nvSpPr>
              <p:cNvPr id="22" name="Espaço Reservado para Conteúdo 2">
                <a:extLst>
                  <a:ext uri="{FF2B5EF4-FFF2-40B4-BE49-F238E27FC236}">
                    <a16:creationId xmlns:a16="http://schemas.microsoft.com/office/drawing/2014/main" id="{9FD77F36-6C54-4067-BC3D-3FAE8B93A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41" y="2852158"/>
                <a:ext cx="539084" cy="447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Espaço Reservado para Conteúdo 2">
                <a:extLst>
                  <a:ext uri="{FF2B5EF4-FFF2-40B4-BE49-F238E27FC236}">
                    <a16:creationId xmlns:a16="http://schemas.microsoft.com/office/drawing/2014/main" id="{DE0A7F7F-9090-4FE8-B652-9FF8596524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2962" y="3416532"/>
                <a:ext cx="539084" cy="447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>
                  <a:buFont typeface="Snigle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800" dirty="0"/>
              </a:p>
            </p:txBody>
          </p:sp>
        </mc:Choice>
        <mc:Fallback>
          <p:sp>
            <p:nvSpPr>
              <p:cNvPr id="23" name="Espaço Reservado para Conteúdo 2">
                <a:extLst>
                  <a:ext uri="{FF2B5EF4-FFF2-40B4-BE49-F238E27FC236}">
                    <a16:creationId xmlns:a16="http://schemas.microsoft.com/office/drawing/2014/main" id="{DE0A7F7F-9090-4FE8-B652-9FF859652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962" y="3416532"/>
                <a:ext cx="539084" cy="447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42C569D4-A287-4E99-B5B2-9A05011C538E}"/>
              </a:ext>
            </a:extLst>
          </p:cNvPr>
          <p:cNvSpPr txBox="1">
            <a:spLocks/>
          </p:cNvSpPr>
          <p:nvPr/>
        </p:nvSpPr>
        <p:spPr>
          <a:xfrm>
            <a:off x="1104833" y="2925833"/>
            <a:ext cx="2390908" cy="981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800" dirty="0"/>
              <a:t>Exemplo de </a:t>
            </a:r>
            <a:r>
              <a:rPr lang="pt-BR" sz="1800" b="1" dirty="0"/>
              <a:t>diferença de potencial elétrico (DDP) </a:t>
            </a:r>
            <a:r>
              <a:rPr lang="pt-BR" sz="1800" dirty="0"/>
              <a:t>em uma tomada</a:t>
            </a:r>
          </a:p>
        </p:txBody>
      </p:sp>
    </p:spTree>
    <p:extLst>
      <p:ext uri="{BB962C8B-B14F-4D97-AF65-F5344CB8AC3E}">
        <p14:creationId xmlns:p14="http://schemas.microsoft.com/office/powerpoint/2010/main" val="184127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Diferença de Potencial Elétrico (DDP)</a:t>
            </a:r>
          </a:p>
        </p:txBody>
      </p:sp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3370121" y="2179085"/>
            <a:ext cx="2038349" cy="6517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3426435" y="2207660"/>
                <a:ext cx="1925719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BR" sz="1800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435" y="2207660"/>
                <a:ext cx="1925719" cy="565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1049500" y="2881035"/>
                <a:ext cx="7020900" cy="1384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>
                  <a:buFont typeface="Sniglet"/>
                  <a:buNone/>
                </a:pPr>
                <a:r>
                  <a:rPr lang="pt-BR" sz="1600" dirty="0"/>
                  <a:t>T é </a:t>
                </a:r>
                <a:r>
                  <a:rPr lang="pt-BR" sz="1600" b="1" dirty="0"/>
                  <a:t>o trabalho da força elétrica </a:t>
                </a:r>
                <a:r>
                  <a:rPr lang="pt-BR" sz="1600" dirty="0"/>
                  <a:t>no deslocamento de A para B, em Joules (J);</a:t>
                </a:r>
              </a:p>
              <a:p>
                <a:pPr>
                  <a:buFont typeface="Sniglet"/>
                  <a:buNone/>
                </a:pPr>
                <a:r>
                  <a:rPr lang="pt-BR" sz="1600" dirty="0"/>
                  <a:t>q é a </a:t>
                </a:r>
                <a:r>
                  <a:rPr lang="pt-BR" sz="1600" b="1" dirty="0"/>
                  <a:t>carga elétrica de prova</a:t>
                </a:r>
                <a:r>
                  <a:rPr lang="pt-BR" sz="1600" dirty="0"/>
                  <a:t>, medida no SI, em coulomb;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BR" sz="1600" dirty="0"/>
                  <a:t> é a </a:t>
                </a:r>
                <a:r>
                  <a:rPr lang="pt-BR" sz="1600" b="1" dirty="0"/>
                  <a:t>DDP </a:t>
                </a:r>
                <a:r>
                  <a:rPr lang="pt-BR" sz="1600" dirty="0"/>
                  <a:t>entre os pontos A e B, medida no Si, em J/C ou Volt (V)</a:t>
                </a:r>
              </a:p>
              <a:p>
                <a:pPr>
                  <a:buFont typeface="Sniglet"/>
                  <a:buNone/>
                </a:pPr>
                <a:endParaRPr lang="pt-BR" sz="1600" dirty="0"/>
              </a:p>
              <a:p>
                <a:pPr>
                  <a:buFont typeface="Sniglet"/>
                  <a:buNone/>
                </a:pPr>
                <a:endParaRPr lang="pt-BR" sz="1800" dirty="0"/>
              </a:p>
            </p:txBody>
          </p:sp>
        </mc:Choice>
        <mc:Fallback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00" y="2881035"/>
                <a:ext cx="7020900" cy="1384923"/>
              </a:xfrm>
              <a:prstGeom prst="rect">
                <a:avLst/>
              </a:prstGeom>
              <a:blipFill>
                <a:blip r:embed="rId3"/>
                <a:stretch>
                  <a:fillRect l="-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D0E7257A-9472-42FA-9A1F-785C55453D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401713"/>
                <a:ext cx="7020900" cy="612772"/>
              </a:xfrm>
            </p:spPr>
            <p:txBody>
              <a:bodyPr/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pt-BR" sz="1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800" dirty="0"/>
                  <a:t>         </a:t>
                </a:r>
                <a:r>
                  <a:rPr lang="pt-BR" sz="1600" b="1" dirty="0"/>
                  <a:t>Diferença de Potencial Elétrico </a:t>
                </a:r>
                <a:r>
                  <a:rPr lang="pt-BR" sz="1600" dirty="0"/>
                  <a:t>entre os pontos A e B </a:t>
                </a:r>
                <a:r>
                  <a:rPr lang="pt-BR" sz="1600" b="1" dirty="0"/>
                  <a:t>(DDP) </a:t>
                </a:r>
                <a:r>
                  <a:rPr lang="pt-BR" sz="1600" dirty="0"/>
                  <a:t>ou </a:t>
                </a:r>
                <a:r>
                  <a:rPr lang="pt-BR" sz="1600" b="1" dirty="0"/>
                  <a:t>Tensão Elétrica</a:t>
                </a:r>
                <a:r>
                  <a:rPr lang="pt-BR" sz="1600" dirty="0"/>
                  <a:t>.          Vamos chamar essa diferença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pt-BR" sz="1800" dirty="0"/>
              </a:p>
            </p:txBody>
          </p:sp>
        </mc:Choice>
        <mc:Fallback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D0E7257A-9472-42FA-9A1F-785C55453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401713"/>
                <a:ext cx="7020900" cy="612772"/>
              </a:xfrm>
              <a:blipFill>
                <a:blip r:embed="rId4"/>
                <a:stretch>
                  <a:fillRect l="-434" r="-174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de seta reta 6">
            <a:extLst>
              <a:ext uri="{FF2B5EF4-FFF2-40B4-BE49-F238E27FC236}">
                <a16:creationId xmlns:a16="http://schemas.microsoft.com/office/drawing/2014/main" id="{F585BAFD-3B9B-4D7D-B0E6-28854DCB5517}"/>
              </a:ext>
            </a:extLst>
          </p:cNvPr>
          <p:cNvCxnSpPr/>
          <p:nvPr/>
        </p:nvCxnSpPr>
        <p:spPr>
          <a:xfrm>
            <a:off x="2146762" y="1647132"/>
            <a:ext cx="2571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6">
            <a:extLst>
              <a:ext uri="{FF2B5EF4-FFF2-40B4-BE49-F238E27FC236}">
                <a16:creationId xmlns:a16="http://schemas.microsoft.com/office/drawing/2014/main" id="{85A01ED4-3CEB-4D2C-A0B9-1A83E1A6AB81}"/>
              </a:ext>
            </a:extLst>
          </p:cNvPr>
          <p:cNvCxnSpPr/>
          <p:nvPr/>
        </p:nvCxnSpPr>
        <p:spPr>
          <a:xfrm>
            <a:off x="2606733" y="1907598"/>
            <a:ext cx="2571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1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20A45-0343-439E-8E8E-104EE1C4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</p:spPr>
        <p:txBody>
          <a:bodyPr/>
          <a:lstStyle/>
          <a:p>
            <a:r>
              <a:rPr lang="pt-BR" dirty="0"/>
              <a:t>Energia potencial elétrica de um par de cargas puntiformes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68AAC05-3EC4-4813-9234-6B70F17D513E}"/>
              </a:ext>
            </a:extLst>
          </p:cNvPr>
          <p:cNvSpPr txBox="1">
            <a:spLocks/>
          </p:cNvSpPr>
          <p:nvPr/>
        </p:nvSpPr>
        <p:spPr>
          <a:xfrm>
            <a:off x="1049500" y="1873786"/>
            <a:ext cx="2973860" cy="1678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Vamos considerar uma </a:t>
            </a:r>
            <a:r>
              <a:rPr lang="pt-BR" sz="1600" b="1" dirty="0"/>
              <a:t>carga elétrica Q fixa</a:t>
            </a:r>
            <a:r>
              <a:rPr lang="pt-BR" sz="1600" dirty="0"/>
              <a:t>, no vácuo e uma </a:t>
            </a:r>
            <a:r>
              <a:rPr lang="pt-BR" sz="1600" b="1" dirty="0"/>
              <a:t>carga de prova q</a:t>
            </a:r>
            <a:r>
              <a:rPr lang="pt-BR" sz="1600" dirty="0"/>
              <a:t>, ambas positivas, abandonada a partir do repouso, nas vizinhanças de Q e livre para se movimentar.</a:t>
            </a:r>
          </a:p>
          <a:p>
            <a:pPr>
              <a:buFont typeface="Sniglet"/>
              <a:buNone/>
            </a:pPr>
            <a:endParaRPr lang="pt-BR" sz="1600" dirty="0"/>
          </a:p>
          <a:p>
            <a:pPr>
              <a:buFont typeface="Sniglet"/>
              <a:buNone/>
            </a:pPr>
            <a:endParaRPr lang="pt-BR" sz="1800" dirty="0"/>
          </a:p>
        </p:txBody>
      </p:sp>
      <p:pic>
        <p:nvPicPr>
          <p:cNvPr id="15" name="Picture 2" descr="Carga de prova q colocada a uma distÃ¢ncia d da carga puntiforme Q">
            <a:extLst>
              <a:ext uri="{FF2B5EF4-FFF2-40B4-BE49-F238E27FC236}">
                <a16:creationId xmlns:a16="http://schemas.microsoft.com/office/drawing/2014/main" id="{704C64E3-88C5-43B2-8A44-4BB47500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1689390"/>
            <a:ext cx="37052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08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20A45-0343-439E-8E8E-104EE1C4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</p:spPr>
        <p:txBody>
          <a:bodyPr/>
          <a:lstStyle/>
          <a:p>
            <a:r>
              <a:rPr lang="pt-BR" dirty="0"/>
              <a:t>Energia potencial elétrica de um par de cargas puntiformes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68AAC05-3EC4-4813-9234-6B70F17D513E}"/>
              </a:ext>
            </a:extLst>
          </p:cNvPr>
          <p:cNvSpPr txBox="1">
            <a:spLocks/>
          </p:cNvSpPr>
          <p:nvPr/>
        </p:nvSpPr>
        <p:spPr>
          <a:xfrm>
            <a:off x="1049500" y="2031729"/>
            <a:ext cx="2973860" cy="910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Podemos calcular a </a:t>
            </a:r>
            <a:r>
              <a:rPr lang="pt-BR" sz="1600" b="1" dirty="0"/>
              <a:t>energia potencial elétrica</a:t>
            </a:r>
            <a:r>
              <a:rPr lang="pt-BR" sz="1600" dirty="0"/>
              <a:t> da carga </a:t>
            </a:r>
            <a:r>
              <a:rPr lang="pt-BR" sz="1600" b="1" dirty="0"/>
              <a:t>q</a:t>
            </a:r>
            <a:r>
              <a:rPr lang="pt-BR" sz="1600" dirty="0"/>
              <a:t> no ponto A</a:t>
            </a:r>
            <a:r>
              <a:rPr lang="pt-BR" sz="1600" b="1" dirty="0"/>
              <a:t> </a:t>
            </a:r>
            <a:r>
              <a:rPr lang="pt-BR" sz="1600" dirty="0"/>
              <a:t>através da fórmula:</a:t>
            </a:r>
          </a:p>
          <a:p>
            <a:pPr>
              <a:buFont typeface="Sniglet"/>
              <a:buNone/>
            </a:pPr>
            <a:endParaRPr lang="pt-BR" sz="1600" dirty="0"/>
          </a:p>
          <a:p>
            <a:pPr>
              <a:buFont typeface="Sniglet"/>
              <a:buNone/>
            </a:pPr>
            <a:endParaRPr lang="pt-BR" sz="1800" dirty="0"/>
          </a:p>
        </p:txBody>
      </p:sp>
      <p:sp>
        <p:nvSpPr>
          <p:cNvPr id="11" name="Retângulo: Cantos Arredondados 4">
            <a:extLst>
              <a:ext uri="{FF2B5EF4-FFF2-40B4-BE49-F238E27FC236}">
                <a16:creationId xmlns:a16="http://schemas.microsoft.com/office/drawing/2014/main" id="{2E11E6AD-BCE3-484D-830F-19108C974487}"/>
              </a:ext>
            </a:extLst>
          </p:cNvPr>
          <p:cNvSpPr/>
          <p:nvPr/>
        </p:nvSpPr>
        <p:spPr>
          <a:xfrm>
            <a:off x="1782212" y="3031005"/>
            <a:ext cx="1414602" cy="497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BE5D8E00-D940-41D7-9AF5-7A1B658E613D}"/>
                  </a:ext>
                </a:extLst>
              </p:cNvPr>
              <p:cNvSpPr/>
              <p:nvPr/>
            </p:nvSpPr>
            <p:spPr>
              <a:xfrm>
                <a:off x="1782212" y="3013403"/>
                <a:ext cx="1414602" cy="532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 dirty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i="1" dirty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dirty="0" smtClean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dirty="0" smtClean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dirty="0" smtClean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>
                  <a:solidFill>
                    <a:srgbClr val="434343"/>
                  </a:solidFill>
                  <a:latin typeface="Cambria" panose="02040503050406030204" pitchFamily="18" charset="0"/>
                  <a:ea typeface="FangSong" panose="02010609060101010101" pitchFamily="49" charset="-122"/>
                </a:endParaRPr>
              </a:p>
            </p:txBody>
          </p:sp>
        </mc:Choice>
        <mc:Fallback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BE5D8E00-D940-41D7-9AF5-7A1B658E6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212" y="3013403"/>
                <a:ext cx="1414602" cy="532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arga de prova q colocada a uma distÃ¢ncia d da carga puntiforme Q">
            <a:extLst>
              <a:ext uri="{FF2B5EF4-FFF2-40B4-BE49-F238E27FC236}">
                <a16:creationId xmlns:a16="http://schemas.microsoft.com/office/drawing/2014/main" id="{595EB18A-AA65-48D4-AA41-E1297D19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1689390"/>
            <a:ext cx="37052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9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20A45-0343-439E-8E8E-104EE1C4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</p:spPr>
        <p:txBody>
          <a:bodyPr/>
          <a:lstStyle/>
          <a:p>
            <a:r>
              <a:rPr lang="pt-BR" dirty="0"/>
              <a:t>Potencial elétrico no campo criado por uma carga puntiforme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68AAC05-3EC4-4813-9234-6B70F17D513E}"/>
              </a:ext>
            </a:extLst>
          </p:cNvPr>
          <p:cNvSpPr txBox="1">
            <a:spLocks/>
          </p:cNvSpPr>
          <p:nvPr/>
        </p:nvSpPr>
        <p:spPr>
          <a:xfrm>
            <a:off x="1049500" y="1873787"/>
            <a:ext cx="2973860" cy="910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Utilizando a fórmula mostrada no começo, definimos o </a:t>
            </a:r>
            <a:r>
              <a:rPr lang="pt-BR" sz="1600" b="1" dirty="0"/>
              <a:t>Potencial Elétrico </a:t>
            </a:r>
            <a:r>
              <a:rPr lang="pt-BR" sz="1600" dirty="0"/>
              <a:t>no ponto A como:</a:t>
            </a:r>
          </a:p>
          <a:p>
            <a:pPr>
              <a:buFont typeface="Sniglet"/>
              <a:buNone/>
            </a:pPr>
            <a:endParaRPr lang="pt-BR" sz="1600" dirty="0"/>
          </a:p>
          <a:p>
            <a:pPr>
              <a:buFont typeface="Sniglet"/>
              <a:buNone/>
            </a:pPr>
            <a:endParaRPr lang="pt-BR" sz="180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3B3DA97-0A23-4671-9ED9-56D3B5C812DA}"/>
              </a:ext>
            </a:extLst>
          </p:cNvPr>
          <p:cNvSpPr/>
          <p:nvPr/>
        </p:nvSpPr>
        <p:spPr>
          <a:xfrm>
            <a:off x="1858223" y="3099560"/>
            <a:ext cx="1356413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6CF89F4-6771-4686-B2BA-0FCDED9ED90F}"/>
                  </a:ext>
                </a:extLst>
              </p:cNvPr>
              <p:cNvSpPr txBox="1"/>
              <p:nvPr/>
            </p:nvSpPr>
            <p:spPr>
              <a:xfrm>
                <a:off x="1988779" y="3201085"/>
                <a:ext cx="1095300" cy="577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BR" sz="1800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6CF89F4-6771-4686-B2BA-0FCDED9ED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79" y="3201085"/>
                <a:ext cx="1095300" cy="577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arga de prova q colocada a uma distÃ¢ncia d da carga puntiforme Q">
            <a:extLst>
              <a:ext uri="{FF2B5EF4-FFF2-40B4-BE49-F238E27FC236}">
                <a16:creationId xmlns:a16="http://schemas.microsoft.com/office/drawing/2014/main" id="{1794C53A-0FE0-4579-94BA-36659E7A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1689390"/>
            <a:ext cx="37052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24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20A45-0343-439E-8E8E-104EE1C4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</p:spPr>
        <p:txBody>
          <a:bodyPr/>
          <a:lstStyle/>
          <a:p>
            <a:r>
              <a:rPr lang="pt-BR" dirty="0"/>
              <a:t>Potencial elétrico no campo criado por uma carga puntiforme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68AAC05-3EC4-4813-9234-6B70F17D513E}"/>
              </a:ext>
            </a:extLst>
          </p:cNvPr>
          <p:cNvSpPr txBox="1">
            <a:spLocks/>
          </p:cNvSpPr>
          <p:nvPr/>
        </p:nvSpPr>
        <p:spPr>
          <a:xfrm>
            <a:off x="1049500" y="1873787"/>
            <a:ext cx="2973860" cy="910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Substituindo a fórmula para a </a:t>
            </a:r>
            <a:r>
              <a:rPr lang="pt-BR" sz="1600" b="1" dirty="0"/>
              <a:t>Energia Potencial Elétrica na carga q em A</a:t>
            </a:r>
            <a:r>
              <a:rPr lang="pt-BR" sz="1600" dirty="0"/>
              <a:t>, temos:</a:t>
            </a:r>
          </a:p>
          <a:p>
            <a:pPr>
              <a:buFont typeface="Sniglet"/>
              <a:buNone/>
            </a:pPr>
            <a:endParaRPr lang="pt-BR" sz="1600" dirty="0"/>
          </a:p>
          <a:p>
            <a:pPr>
              <a:buFont typeface="Sniglet"/>
              <a:buNone/>
            </a:pPr>
            <a:endParaRPr lang="pt-BR" sz="180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3B3DA97-0A23-4671-9ED9-56D3B5C812DA}"/>
              </a:ext>
            </a:extLst>
          </p:cNvPr>
          <p:cNvSpPr/>
          <p:nvPr/>
        </p:nvSpPr>
        <p:spPr>
          <a:xfrm>
            <a:off x="1858223" y="2983181"/>
            <a:ext cx="1356413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6CF89F4-6771-4686-B2BA-0FCDED9ED90F}"/>
                  </a:ext>
                </a:extLst>
              </p:cNvPr>
              <p:cNvSpPr txBox="1"/>
              <p:nvPr/>
            </p:nvSpPr>
            <p:spPr>
              <a:xfrm>
                <a:off x="1988779" y="3084706"/>
                <a:ext cx="1137747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800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6CF89F4-6771-4686-B2BA-0FCDED9ED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79" y="3084706"/>
                <a:ext cx="1137747" cy="565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arga de prova q colocada a uma distÃ¢ncia d da carga puntiforme Q">
            <a:extLst>
              <a:ext uri="{FF2B5EF4-FFF2-40B4-BE49-F238E27FC236}">
                <a16:creationId xmlns:a16="http://schemas.microsoft.com/office/drawing/2014/main" id="{1794C53A-0FE0-4579-94BA-36659E7A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1689390"/>
            <a:ext cx="37052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24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20A45-0343-439E-8E8E-104EE1C4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</p:spPr>
        <p:txBody>
          <a:bodyPr/>
          <a:lstStyle/>
          <a:p>
            <a:r>
              <a:rPr lang="pt-BR" dirty="0"/>
              <a:t>Potencial elétrico no campo de um sistema de cargas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>
                <a:extLst>
                  <a:ext uri="{FF2B5EF4-FFF2-40B4-BE49-F238E27FC236}">
                    <a16:creationId xmlns:a16="http://schemas.microsoft.com/office/drawing/2014/main" id="{E68AAC05-3EC4-4813-9234-6B70F17D51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2124" y="1836974"/>
                <a:ext cx="3782291" cy="910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ctr">
                  <a:buNone/>
                </a:pPr>
                <a:r>
                  <a:rPr lang="pt-BR" sz="1600" dirty="0"/>
                  <a:t>Consideremos um campo elétrico gerado por </a:t>
                </a:r>
                <a:r>
                  <a:rPr lang="pt-BR" sz="1600" i="1" dirty="0"/>
                  <a:t>n </a:t>
                </a:r>
                <a:r>
                  <a:rPr lang="pt-BR" sz="1600" dirty="0"/>
                  <a:t>cargas elétricas puntiformes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1600" dirty="0"/>
                  <a:t>, ...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1600" dirty="0"/>
                  <a:t>. Tomemos um ponto </a:t>
                </a:r>
                <a:r>
                  <a:rPr lang="pt-BR" sz="1600" i="1" dirty="0"/>
                  <a:t>P</a:t>
                </a:r>
                <a:r>
                  <a:rPr lang="pt-BR" sz="1600" dirty="0"/>
                  <a:t> pertencente à região do campo elétrico. Cada carga gera, em P, potenciais parciais, indicados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1600" dirty="0"/>
                  <a:t>, ...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1600" dirty="0"/>
                  <a:t>.</a:t>
                </a:r>
              </a:p>
              <a:p>
                <a:pPr>
                  <a:buFont typeface="Sniglet"/>
                  <a:buNone/>
                </a:pPr>
                <a:endParaRPr lang="pt-BR" sz="1800" dirty="0"/>
              </a:p>
            </p:txBody>
          </p:sp>
        </mc:Choice>
        <mc:Fallback>
          <p:sp>
            <p:nvSpPr>
              <p:cNvPr id="5" name="Espaço Reservado para Conteúdo 2">
                <a:extLst>
                  <a:ext uri="{FF2B5EF4-FFF2-40B4-BE49-F238E27FC236}">
                    <a16:creationId xmlns:a16="http://schemas.microsoft.com/office/drawing/2014/main" id="{E68AAC05-3EC4-4813-9234-6B70F17D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24" y="1836974"/>
                <a:ext cx="3782291" cy="910978"/>
              </a:xfrm>
              <a:prstGeom prst="rect">
                <a:avLst/>
              </a:prstGeom>
              <a:blipFill>
                <a:blip r:embed="rId3"/>
                <a:stretch>
                  <a:fillRect r="-968" b="-11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Resultado de imagem para Potencial elÃ©trico no campo de um sistema de cargas">
            <a:extLst>
              <a:ext uri="{FF2B5EF4-FFF2-40B4-BE49-F238E27FC236}">
                <a16:creationId xmlns:a16="http://schemas.microsoft.com/office/drawing/2014/main" id="{A41D4800-B475-4194-B735-D7768228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41" y="1694152"/>
            <a:ext cx="24193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25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47AF58D7-D592-4483-A67F-63DBAB8BCCF2}"/>
              </a:ext>
            </a:extLst>
          </p:cNvPr>
          <p:cNvSpPr/>
          <p:nvPr/>
        </p:nvSpPr>
        <p:spPr>
          <a:xfrm>
            <a:off x="1796350" y="2942705"/>
            <a:ext cx="2613837" cy="47155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220A45-0343-439E-8E8E-104EE1C4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</p:spPr>
        <p:txBody>
          <a:bodyPr/>
          <a:lstStyle/>
          <a:p>
            <a:r>
              <a:rPr lang="pt-BR" dirty="0"/>
              <a:t>Potencial elétrico no campo de um sistema de cargas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>
                <a:extLst>
                  <a:ext uri="{FF2B5EF4-FFF2-40B4-BE49-F238E27FC236}">
                    <a16:creationId xmlns:a16="http://schemas.microsoft.com/office/drawing/2014/main" id="{E68AAC05-3EC4-4813-9234-6B70F17D51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2124" y="1836974"/>
                <a:ext cx="3782291" cy="910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ctr">
                  <a:buNone/>
                </a:pPr>
                <a:r>
                  <a:rPr lang="pt-BR" sz="1600" dirty="0"/>
                  <a:t>O potencial elétrico efetivo (resultante) no ponto P é dado pela soma algébrica dos potencias elétricos parciais, ou seja:</a:t>
                </a:r>
              </a:p>
              <a:p>
                <a:pPr algn="ctr">
                  <a:buNone/>
                </a:pPr>
                <a:endParaRPr lang="pt-BR" sz="1600" dirty="0"/>
              </a:p>
              <a:p>
                <a:pPr algn="ctr">
                  <a:buNone/>
                </a:pPr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pt-BR" sz="1600" dirty="0"/>
              </a:p>
              <a:p>
                <a:pPr>
                  <a:buFont typeface="Sniglet"/>
                  <a:buNone/>
                </a:pPr>
                <a:endParaRPr lang="pt-BR" sz="1800" dirty="0"/>
              </a:p>
            </p:txBody>
          </p:sp>
        </mc:Choice>
        <mc:Fallback>
          <p:sp>
            <p:nvSpPr>
              <p:cNvPr id="5" name="Espaço Reservado para Conteúdo 2">
                <a:extLst>
                  <a:ext uri="{FF2B5EF4-FFF2-40B4-BE49-F238E27FC236}">
                    <a16:creationId xmlns:a16="http://schemas.microsoft.com/office/drawing/2014/main" id="{E68AAC05-3EC4-4813-9234-6B70F17D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24" y="1836974"/>
                <a:ext cx="3782291" cy="910978"/>
              </a:xfrm>
              <a:prstGeom prst="rect">
                <a:avLst/>
              </a:prstGeom>
              <a:blipFill>
                <a:blip r:embed="rId3"/>
                <a:stretch>
                  <a:fillRect l="-645" r="-968" b="-6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Resultado de imagem para Potencial elÃ©trico no campo de um sistema de cargas">
            <a:extLst>
              <a:ext uri="{FF2B5EF4-FFF2-40B4-BE49-F238E27FC236}">
                <a16:creationId xmlns:a16="http://schemas.microsoft.com/office/drawing/2014/main" id="{A41D4800-B475-4194-B735-D7768228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41" y="1694152"/>
            <a:ext cx="24193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2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782026"/>
          </a:xfrm>
        </p:spPr>
        <p:txBody>
          <a:bodyPr/>
          <a:lstStyle/>
          <a:p>
            <a:pPr algn="just"/>
            <a:r>
              <a:rPr lang="pt-BR" sz="1800" dirty="0"/>
              <a:t> É uma região do espaço em que qualquer carga elétrica será atraída ou repelida por uma força F.</a:t>
            </a:r>
          </a:p>
          <a:p>
            <a:pPr algn="just"/>
            <a:endParaRPr lang="pt-BR" sz="1800" dirty="0"/>
          </a:p>
          <a:p>
            <a:pPr algn="just">
              <a:buNone/>
            </a:pPr>
            <a:endParaRPr lang="pt-BR" sz="1800" dirty="0"/>
          </a:p>
          <a:p>
            <a:pPr algn="just">
              <a:buNone/>
            </a:pPr>
            <a:endParaRPr lang="pt-BR" sz="1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F7D330B-C554-422A-A111-932AE983585B}"/>
              </a:ext>
            </a:extLst>
          </p:cNvPr>
          <p:cNvSpPr/>
          <p:nvPr/>
        </p:nvSpPr>
        <p:spPr>
          <a:xfrm>
            <a:off x="687897" y="2376417"/>
            <a:ext cx="7768206" cy="43622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As cargas formam os campos elétricos.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4C9124B-08E4-4B6D-96BC-22DCFE9FE8F5}"/>
              </a:ext>
            </a:extLst>
          </p:cNvPr>
          <p:cNvSpPr/>
          <p:nvPr/>
        </p:nvSpPr>
        <p:spPr>
          <a:xfrm>
            <a:off x="687897" y="3283618"/>
            <a:ext cx="7768207" cy="43622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As cargas elétricas sentem os campos elétricos.</a:t>
            </a:r>
          </a:p>
        </p:txBody>
      </p:sp>
    </p:spTree>
    <p:extLst>
      <p:ext uri="{BB962C8B-B14F-4D97-AF65-F5344CB8AC3E}">
        <p14:creationId xmlns:p14="http://schemas.microsoft.com/office/powerpoint/2010/main" val="13926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47AF58D7-D592-4483-A67F-63DBAB8BCCF2}"/>
              </a:ext>
            </a:extLst>
          </p:cNvPr>
          <p:cNvSpPr/>
          <p:nvPr/>
        </p:nvSpPr>
        <p:spPr>
          <a:xfrm>
            <a:off x="1674245" y="2963994"/>
            <a:ext cx="2959092" cy="5322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220A45-0343-439E-8E8E-104EE1C4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</p:spPr>
        <p:txBody>
          <a:bodyPr/>
          <a:lstStyle/>
          <a:p>
            <a:r>
              <a:rPr lang="pt-BR" dirty="0"/>
              <a:t>Potencial elétrico no campo de um sistema de cargas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68AAC05-3EC4-4813-9234-6B70F17D513E}"/>
              </a:ext>
            </a:extLst>
          </p:cNvPr>
          <p:cNvSpPr txBox="1">
            <a:spLocks/>
          </p:cNvSpPr>
          <p:nvPr/>
        </p:nvSpPr>
        <p:spPr>
          <a:xfrm>
            <a:off x="1212124" y="1836974"/>
            <a:ext cx="3782291" cy="910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O potencial elétrico efetivo (resultante) no ponto P é dado pela soma algébrica dos potencias elétricos parciais, ou seja:</a:t>
            </a:r>
          </a:p>
        </p:txBody>
      </p:sp>
      <p:pic>
        <p:nvPicPr>
          <p:cNvPr id="4098" name="Picture 2" descr="Resultado de imagem para Potencial elÃ©trico no campo de um sistema de cargas">
            <a:extLst>
              <a:ext uri="{FF2B5EF4-FFF2-40B4-BE49-F238E27FC236}">
                <a16:creationId xmlns:a16="http://schemas.microsoft.com/office/drawing/2014/main" id="{A41D4800-B475-4194-B735-D7768228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41" y="1694152"/>
            <a:ext cx="24193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4395EE0-067D-4951-B2F6-4F0AA6DBC3E2}"/>
                  </a:ext>
                </a:extLst>
              </p:cNvPr>
              <p:cNvSpPr txBox="1"/>
              <p:nvPr/>
            </p:nvSpPr>
            <p:spPr>
              <a:xfrm>
                <a:off x="1554760" y="2944470"/>
                <a:ext cx="3198063" cy="53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4395EE0-067D-4951-B2F6-4F0AA6DB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760" y="2944470"/>
                <a:ext cx="3198063" cy="532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074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20A45-0343-439E-8E8E-104EE1C4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</p:spPr>
        <p:txBody>
          <a:bodyPr/>
          <a:lstStyle/>
          <a:p>
            <a:r>
              <a:rPr lang="pt-BR" dirty="0"/>
              <a:t>Superfícies Equipotenciais</a:t>
            </a:r>
          </a:p>
        </p:txBody>
      </p:sp>
      <p:pic>
        <p:nvPicPr>
          <p:cNvPr id="8196" name="Picture 4" descr="Resultado de imagem para superfÃ­cies equipotenciais">
            <a:extLst>
              <a:ext uri="{FF2B5EF4-FFF2-40B4-BE49-F238E27FC236}">
                <a16:creationId xmlns:a16="http://schemas.microsoft.com/office/drawing/2014/main" id="{56E19CA9-9495-48F7-87FB-57B68E339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201" r="1108" b="1258"/>
          <a:stretch/>
        </p:blipFill>
        <p:spPr bwMode="auto">
          <a:xfrm>
            <a:off x="4012750" y="1117600"/>
            <a:ext cx="405765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BA5971B-6751-4135-9654-B2D1FCC96BAA}"/>
              </a:ext>
            </a:extLst>
          </p:cNvPr>
          <p:cNvSpPr txBox="1">
            <a:spLocks/>
          </p:cNvSpPr>
          <p:nvPr/>
        </p:nvSpPr>
        <p:spPr>
          <a:xfrm>
            <a:off x="1003599" y="1867900"/>
            <a:ext cx="2991277" cy="1480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Denomina-se </a:t>
            </a:r>
            <a:r>
              <a:rPr lang="pt-BR" sz="1600" b="1" dirty="0"/>
              <a:t>superfície equipotencial </a:t>
            </a:r>
            <a:r>
              <a:rPr lang="pt-BR" sz="1600" dirty="0"/>
              <a:t>o lugar geométrico dos pontos que apresentam o mesmo potencial elétrico.</a:t>
            </a:r>
            <a:endParaRPr lang="pt-BR" sz="1600" b="1" dirty="0"/>
          </a:p>
          <a:p>
            <a:pPr>
              <a:buFont typeface="Sniglet"/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58833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20A45-0343-439E-8E8E-104EE1C4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624025"/>
            <a:ext cx="7020900" cy="750300"/>
          </a:xfrm>
        </p:spPr>
        <p:txBody>
          <a:bodyPr/>
          <a:lstStyle/>
          <a:p>
            <a:r>
              <a:rPr lang="pt-BR" dirty="0"/>
              <a:t>Superfícies Equipotenciais</a:t>
            </a:r>
          </a:p>
        </p:txBody>
      </p:sp>
      <p:pic>
        <p:nvPicPr>
          <p:cNvPr id="8196" name="Picture 4" descr="Resultado de imagem para superfÃ­cies equipotenciais">
            <a:extLst>
              <a:ext uri="{FF2B5EF4-FFF2-40B4-BE49-F238E27FC236}">
                <a16:creationId xmlns:a16="http://schemas.microsoft.com/office/drawing/2014/main" id="{56E19CA9-9495-48F7-87FB-57B68E339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201" r="1108" b="1258"/>
          <a:stretch/>
        </p:blipFill>
        <p:spPr bwMode="auto">
          <a:xfrm>
            <a:off x="4012750" y="1117600"/>
            <a:ext cx="405765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BA5971B-6751-4135-9654-B2D1FCC96BAA}"/>
              </a:ext>
            </a:extLst>
          </p:cNvPr>
          <p:cNvSpPr txBox="1">
            <a:spLocks/>
          </p:cNvSpPr>
          <p:nvPr/>
        </p:nvSpPr>
        <p:spPr>
          <a:xfrm>
            <a:off x="1035486" y="1700890"/>
            <a:ext cx="2991277" cy="1480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Lembrando que o </a:t>
            </a:r>
            <a:r>
              <a:rPr lang="pt-BR" sz="1600" b="1" dirty="0"/>
              <a:t>potencial elétrico</a:t>
            </a:r>
            <a:r>
              <a:rPr lang="pt-BR" sz="1600" dirty="0"/>
              <a:t> se calcula pela  fórmula:</a:t>
            </a:r>
            <a:endParaRPr lang="pt-BR" sz="1600" b="1" dirty="0"/>
          </a:p>
          <a:p>
            <a:pPr>
              <a:buFont typeface="Sniglet"/>
              <a:buNone/>
            </a:pPr>
            <a:endParaRPr lang="pt-BR" sz="1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9079D20-1C73-4502-8FF6-9FF9953DA09D}"/>
              </a:ext>
            </a:extLst>
          </p:cNvPr>
          <p:cNvSpPr/>
          <p:nvPr/>
        </p:nvSpPr>
        <p:spPr>
          <a:xfrm>
            <a:off x="1852919" y="2791592"/>
            <a:ext cx="1356413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69A4AEF-E5D5-4A42-A300-548D240E45BA}"/>
                  </a:ext>
                </a:extLst>
              </p:cNvPr>
              <p:cNvSpPr txBox="1"/>
              <p:nvPr/>
            </p:nvSpPr>
            <p:spPr>
              <a:xfrm>
                <a:off x="1983475" y="2893117"/>
                <a:ext cx="105496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sz="1800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69A4AEF-E5D5-4A42-A300-548D240E4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475" y="2893117"/>
                <a:ext cx="1054968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96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7"/>
                <a:ext cx="6932450" cy="2516337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600" dirty="0"/>
                  <a:t>Uma partícula eletricamente carregada com carga q=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,0 µ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pt-BR" sz="1600" dirty="0">
                    <a:latin typeface="+mn-lt"/>
                  </a:rPr>
                  <a:t>é abandonada, a partir do repouso, em um ponto A de um campo elétrico cujo potencial elétrico é Va=60V. Essa partícula se desloca espontaneamente nessa região, passando pelo ponto B, cujo potencial elétrico é </a:t>
                </a:r>
                <a:r>
                  <a:rPr lang="pt-BR" sz="1600" dirty="0" err="1">
                    <a:latin typeface="+mn-lt"/>
                  </a:rPr>
                  <a:t>Vb</a:t>
                </a:r>
                <a:r>
                  <a:rPr lang="pt-BR" sz="1600" dirty="0">
                    <a:latin typeface="+mn-lt"/>
                  </a:rPr>
                  <a:t>=20V. Considerando a situação acima descrita, calcule:</a:t>
                </a:r>
              </a:p>
              <a:p>
                <a:pPr marL="342900" indent="-342900" algn="just">
                  <a:buAutoNum type="alphaLcParenR"/>
                </a:pPr>
                <a:r>
                  <a:rPr lang="pt-BR" sz="1600" dirty="0">
                    <a:latin typeface="+mn-lt"/>
                  </a:rPr>
                  <a:t>A energia potencial elétrica armazenada pela partícula quando esta se encontra no ponto A, e, depois, no ponto B.</a:t>
                </a:r>
              </a:p>
              <a:p>
                <a:pPr marL="342900" indent="-342900" algn="just">
                  <a:buAutoNum type="alphaLcParenR"/>
                </a:pPr>
                <a:r>
                  <a:rPr lang="pt-BR" sz="1600" dirty="0">
                    <a:latin typeface="+mn-lt"/>
                  </a:rPr>
                  <a:t>O trabalho realizado pela força elétrica no deslocamento da partícula do ponto A até o ponto B.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7"/>
                <a:ext cx="6932450" cy="2516337"/>
              </a:xfrm>
              <a:blipFill rotWithShape="0">
                <a:blip r:embed="rId3"/>
                <a:stretch>
                  <a:fillRect l="-528" r="-528" b="-21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699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74612"/>
            <a:ext cx="6932450" cy="2516337"/>
          </a:xfrm>
        </p:spPr>
        <p:txBody>
          <a:bodyPr/>
          <a:lstStyle/>
          <a:p>
            <a:pPr algn="just">
              <a:buNone/>
            </a:pPr>
            <a:r>
              <a:rPr lang="pt-BR" sz="1600" dirty="0"/>
              <a:t>Uma carga elétrica de 2 </a:t>
            </a:r>
            <a:r>
              <a:rPr lang="pt-BR" sz="1600" dirty="0" err="1"/>
              <a:t>μC</a:t>
            </a:r>
            <a:r>
              <a:rPr lang="pt-BR" sz="1600" dirty="0"/>
              <a:t> movimenta-se nas proximidades de uma carga elétrica de valor 16 </a:t>
            </a:r>
            <a:r>
              <a:rPr lang="pt-BR" sz="1600" dirty="0" err="1"/>
              <a:t>μC</a:t>
            </a:r>
            <a:r>
              <a:rPr lang="pt-BR" sz="1600" dirty="0"/>
              <a:t>. Se o deslocamento da menor carga foi de 8 cm, qual foi a energia potencial elétrica?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  <a:latin typeface="+mn-lt"/>
              </a:rPr>
              <a:t>a) </a:t>
            </a:r>
            <a:r>
              <a:rPr lang="pt-BR" sz="1600" dirty="0">
                <a:latin typeface="+mn-lt"/>
              </a:rPr>
              <a:t>2,5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  <a:latin typeface="+mn-lt"/>
              </a:rPr>
              <a:t>b) </a:t>
            </a:r>
            <a:r>
              <a:rPr lang="pt-BR" sz="1600" dirty="0">
                <a:latin typeface="+mn-lt"/>
              </a:rPr>
              <a:t>1,6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  <a:latin typeface="+mn-lt"/>
              </a:rPr>
              <a:t>c) </a:t>
            </a:r>
            <a:r>
              <a:rPr lang="pt-BR" sz="1600" dirty="0">
                <a:latin typeface="+mn-lt"/>
              </a:rPr>
              <a:t>3,6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  <a:latin typeface="+mn-lt"/>
              </a:rPr>
              <a:t>d) </a:t>
            </a:r>
            <a:r>
              <a:rPr lang="pt-BR" sz="1600" dirty="0">
                <a:latin typeface="+mn-lt"/>
              </a:rPr>
              <a:t>5,0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  <a:latin typeface="+mn-lt"/>
              </a:rPr>
              <a:t>e)</a:t>
            </a:r>
            <a:r>
              <a:rPr lang="pt-BR" sz="1600" dirty="0">
                <a:latin typeface="+mn-lt"/>
              </a:rPr>
              <a:t> 8,0 J.</a:t>
            </a:r>
          </a:p>
        </p:txBody>
      </p:sp>
    </p:spTree>
    <p:extLst>
      <p:ext uri="{BB962C8B-B14F-4D97-AF65-F5344CB8AC3E}">
        <p14:creationId xmlns:p14="http://schemas.microsoft.com/office/powerpoint/2010/main" val="1469984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74612"/>
            <a:ext cx="6932450" cy="3251668"/>
          </a:xfrm>
        </p:spPr>
        <p:txBody>
          <a:bodyPr/>
          <a:lstStyle/>
          <a:p>
            <a:pPr algn="just">
              <a:buNone/>
            </a:pPr>
            <a:r>
              <a:rPr lang="pt-BR" sz="1600" dirty="0"/>
              <a:t>Suponhamos que uma carga elétrica seja deixada em um ponto A de um campo elétrico uniforme. Depois de percorrer uma distância igual a 20 cm, a carga passa pelo ponto B com velocidade igual a 20 m/s. Desprezando a ação da gravidade, calcule o trabalho realizado pela força elétrica no descolamento dessa partícula entre A e B. (Dados: massa da carga m = 0,4 g e q = 2 </a:t>
            </a:r>
            <a:r>
              <a:rPr lang="pt-BR" sz="1600" dirty="0" err="1"/>
              <a:t>μC</a:t>
            </a:r>
            <a:r>
              <a:rPr lang="pt-BR" sz="1600" dirty="0"/>
              <a:t>). 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a) </a:t>
            </a:r>
            <a:r>
              <a:rPr lang="pt-BR" sz="1600" dirty="0"/>
              <a:t>τ = 2,3 . 10-2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b) </a:t>
            </a:r>
            <a:r>
              <a:rPr lang="pt-BR" sz="1600" dirty="0"/>
              <a:t>τ = 3,5 . 10-3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c) </a:t>
            </a:r>
            <a:r>
              <a:rPr lang="pt-BR" sz="1600" dirty="0"/>
              <a:t>τ = 4 . 10-5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d) </a:t>
            </a:r>
            <a:r>
              <a:rPr lang="pt-BR" sz="1600" dirty="0"/>
              <a:t>τ = 7 . 10-9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e) </a:t>
            </a:r>
            <a:r>
              <a:rPr lang="pt-BR" sz="1600" dirty="0"/>
              <a:t>τ = 8 . 10-2 J</a:t>
            </a:r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236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284863" y="1909643"/>
            <a:ext cx="4214173" cy="10248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EXERCÍCIOS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544188" y="102715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868091" y="1058247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6518861" y="1166596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4144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74612"/>
            <a:ext cx="6932450" cy="974812"/>
          </a:xfrm>
        </p:spPr>
        <p:txBody>
          <a:bodyPr/>
          <a:lstStyle/>
          <a:p>
            <a:pPr algn="just">
              <a:buNone/>
            </a:pPr>
            <a:r>
              <a:rPr lang="pt-BR" sz="1400" dirty="0"/>
              <a:t>(UFAM) Três corpos pontuais X, Y e Z têm cargas de mesma intensidade e sinais mostrados na figura. Elas estão localizadas em um triângulo isósceles. As cargas X e Y são mantidas fixas e a carga Z é livre para se mover. Qual a direção e o sentido da força elétrica em Z? As opções de direção e sentido estão listadas na própria figura.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FE6C33-66F4-4881-9BA6-26A687735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975" y="2249424"/>
            <a:ext cx="2235137" cy="21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23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74612"/>
                <a:ext cx="6932450" cy="3343108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600" dirty="0"/>
                  <a:t>(UFSM-RS) Uma partícula com carga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pt-BR" sz="1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 dirty="0" smtClean="0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pt-B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pt-BR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/>
                  <a:t>C desloca-se do ponto A ao ponto B, que estão numa região em que existe um campo elétrico.</a:t>
                </a:r>
              </a:p>
              <a:p>
                <a:pPr algn="just">
                  <a:buNone/>
                </a:pPr>
                <a:r>
                  <a:rPr lang="pt-BR" sz="1600" dirty="0">
                    <a:latin typeface="+mn-lt"/>
                  </a:rPr>
                  <a:t>Durante este deslocamento, a força elétrica realiza um trabalho igual a 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+mn-lt"/>
                  </a:rPr>
                  <a:t>J sobre a partícula. A diferença de potencial Va-</a:t>
                </a:r>
                <a:r>
                  <a:rPr lang="pt-BR" sz="1600" dirty="0" err="1">
                    <a:latin typeface="+mn-lt"/>
                  </a:rPr>
                  <a:t>Vb</a:t>
                </a:r>
                <a:r>
                  <a:rPr lang="pt-BR" sz="1600" dirty="0">
                    <a:latin typeface="+mn-lt"/>
                  </a:rPr>
                  <a:t> entre os pontos considerados vale, em volt:</a:t>
                </a:r>
              </a:p>
              <a:p>
                <a:pPr marL="342900" indent="-342900" algn="just">
                  <a:buAutoNum type="alphaLcParenR"/>
                </a:pPr>
                <a14:m>
                  <m:oMath xmlns:m="http://schemas.openxmlformats.org/officeDocument/2006/math">
                    <m:r>
                      <a:rPr lang="pt-BR" sz="1600" b="0" i="0" dirty="0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>
                  <a:latin typeface="+mn-lt"/>
                </a:endParaRPr>
              </a:p>
              <a:p>
                <a:pPr marL="342900" indent="-342900" algn="just">
                  <a:buFont typeface="Sniglet"/>
                  <a:buAutoNum type="alphaLcParenR"/>
                </a:pPr>
                <a14:m>
                  <m:oMath xmlns:m="http://schemas.openxmlformats.org/officeDocument/2006/math">
                    <m:r>
                      <a:rPr lang="pt-BR" sz="1600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/>
              </a:p>
              <a:p>
                <a:pPr marL="342900" indent="-342900" algn="just">
                  <a:buFont typeface="Sniglet"/>
                  <a:buAutoNum type="alphaLcParenR"/>
                </a:pPr>
                <a14:m>
                  <m:oMath xmlns:m="http://schemas.openxmlformats.org/officeDocument/2006/math">
                    <m:r>
                      <a:rPr lang="pt-BR" sz="16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/>
              </a:p>
              <a:p>
                <a:pPr marL="342900" indent="-342900" algn="just">
                  <a:buFont typeface="Sniglet"/>
                  <a:buAutoNum type="alphaLcParenR"/>
                </a:pPr>
                <a14:m>
                  <m:oMath xmlns:m="http://schemas.openxmlformats.org/officeDocument/2006/math">
                    <m:r>
                      <a:rPr lang="pt-BR" sz="1600" i="1" dirty="0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>
                  <a:latin typeface="+mn-lt"/>
                </a:endParaRPr>
              </a:p>
              <a:p>
                <a:pPr marL="342900" indent="-342900" algn="just">
                  <a:buFont typeface="Sniglet"/>
                  <a:buAutoNum type="alphaLcParenR"/>
                </a:pP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,5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74612"/>
                <a:ext cx="6932450" cy="3343108"/>
              </a:xfrm>
              <a:blipFill>
                <a:blip r:embed="rId3"/>
                <a:stretch>
                  <a:fillRect l="-440" r="-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674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74612"/>
            <a:ext cx="6932450" cy="974812"/>
          </a:xfrm>
        </p:spPr>
        <p:txBody>
          <a:bodyPr/>
          <a:lstStyle/>
          <a:p>
            <a:pPr algn="just">
              <a:buNone/>
            </a:pPr>
            <a:r>
              <a:rPr lang="pt-BR" sz="1400" dirty="0"/>
              <a:t> (UFAM) Sabendo-se que o campo elétrico no ponto P é nulo a razão d1/d2 vale </a:t>
            </a:r>
          </a:p>
          <a:p>
            <a:pPr algn="just">
              <a:buNone/>
            </a:pPr>
            <a:r>
              <a:rPr lang="pt-BR" sz="1400" dirty="0">
                <a:solidFill>
                  <a:srgbClr val="2A95B7"/>
                </a:solidFill>
              </a:rPr>
              <a:t>A) </a:t>
            </a:r>
            <a:r>
              <a:rPr lang="pt-BR" sz="1400" dirty="0"/>
              <a:t>√3 	</a:t>
            </a:r>
            <a:r>
              <a:rPr lang="pt-BR" sz="1400" dirty="0">
                <a:solidFill>
                  <a:srgbClr val="2A95B7"/>
                </a:solidFill>
              </a:rPr>
              <a:t>B) </a:t>
            </a:r>
            <a:r>
              <a:rPr lang="pt-BR" sz="1400" dirty="0"/>
              <a:t>√2  	</a:t>
            </a:r>
            <a:r>
              <a:rPr lang="pt-BR" sz="1400" dirty="0">
                <a:solidFill>
                  <a:srgbClr val="2A95B7"/>
                </a:solidFill>
              </a:rPr>
              <a:t>C) </a:t>
            </a:r>
            <a:r>
              <a:rPr lang="pt-BR" sz="1400" dirty="0"/>
              <a:t>2 	</a:t>
            </a:r>
            <a:r>
              <a:rPr lang="pt-BR" sz="1400" dirty="0">
                <a:solidFill>
                  <a:srgbClr val="2A95B7"/>
                </a:solidFill>
              </a:rPr>
              <a:t>D) </a:t>
            </a:r>
            <a:r>
              <a:rPr lang="pt-BR" sz="1400" dirty="0"/>
              <a:t>4 	</a:t>
            </a:r>
            <a:r>
              <a:rPr lang="pt-BR" sz="1400" dirty="0">
                <a:solidFill>
                  <a:srgbClr val="2A95B7"/>
                </a:solidFill>
              </a:rPr>
              <a:t>E) </a:t>
            </a:r>
            <a:r>
              <a:rPr lang="pt-BR" sz="1400" dirty="0"/>
              <a:t>6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249C75-0C7A-496D-8F25-6476F818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536" y="2359152"/>
            <a:ext cx="3870960" cy="11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138F1DF-7797-4133-839E-386C045AA8A7}"/>
              </a:ext>
            </a:extLst>
          </p:cNvPr>
          <p:cNvSpPr/>
          <p:nvPr/>
        </p:nvSpPr>
        <p:spPr>
          <a:xfrm>
            <a:off x="2332139" y="1546475"/>
            <a:ext cx="4118995" cy="153228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Elétrico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001735" y="3459968"/>
            <a:ext cx="4779800" cy="71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800" dirty="0">
                <a:solidFill>
                  <a:srgbClr val="FF0000"/>
                </a:solidFill>
              </a:rPr>
              <a:t>Observação: </a:t>
            </a:r>
            <a:r>
              <a:rPr lang="pt-BR" sz="1800" dirty="0"/>
              <a:t>O campo elétrico </a:t>
            </a:r>
            <a:r>
              <a:rPr lang="pt-BR" sz="1800" b="1" dirty="0"/>
              <a:t>NÃO</a:t>
            </a:r>
            <a:r>
              <a:rPr lang="pt-BR" sz="1800" dirty="0"/>
              <a:t> depende da carga q, só da carga Q.</a:t>
            </a:r>
            <a:endParaRPr lang="pt-BR" sz="1600" dirty="0"/>
          </a:p>
        </p:txBody>
      </p:sp>
      <p:sp>
        <p:nvSpPr>
          <p:cNvPr id="6" name="Fluxograma: Conector 5" descr="Q">
            <a:extLst>
              <a:ext uri="{FF2B5EF4-FFF2-40B4-BE49-F238E27FC236}">
                <a16:creationId xmlns:a16="http://schemas.microsoft.com/office/drawing/2014/main" id="{A9E30CBA-5FAF-4082-954D-46DF0B708AFD}"/>
              </a:ext>
            </a:extLst>
          </p:cNvPr>
          <p:cNvSpPr/>
          <p:nvPr/>
        </p:nvSpPr>
        <p:spPr>
          <a:xfrm>
            <a:off x="4131577" y="2066676"/>
            <a:ext cx="520117" cy="4493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26160C0D-6482-4610-8BD9-05488328C0D6}"/>
              </a:ext>
            </a:extLst>
          </p:cNvPr>
          <p:cNvSpPr/>
          <p:nvPr/>
        </p:nvSpPr>
        <p:spPr>
          <a:xfrm>
            <a:off x="2575420" y="1736521"/>
            <a:ext cx="318782" cy="2936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5EA78DC-F5DE-43DB-9236-BB7881BDFD33}"/>
              </a:ext>
            </a:extLst>
          </p:cNvPr>
          <p:cNvCxnSpPr>
            <a:cxnSpLocks/>
          </p:cNvCxnSpPr>
          <p:nvPr/>
        </p:nvCxnSpPr>
        <p:spPr>
          <a:xfrm>
            <a:off x="2927485" y="1927683"/>
            <a:ext cx="797227" cy="13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55C241-5BFE-461B-9E4A-782A02CEB145}"/>
              </a:ext>
            </a:extLst>
          </p:cNvPr>
          <p:cNvSpPr txBox="1"/>
          <p:nvPr/>
        </p:nvSpPr>
        <p:spPr>
          <a:xfrm>
            <a:off x="3565048" y="1729439"/>
            <a:ext cx="38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8707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6" grpId="0" animBg="1"/>
      <p:bldP spid="9" grpId="0" animBg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550924" y="2064484"/>
            <a:ext cx="4031914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dirty="0"/>
              <a:t>Obrigado pela atenção!</a:t>
            </a:r>
            <a:endParaRPr lang="en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39558" y="3731490"/>
            <a:ext cx="479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trick Hand SC" panose="020B0604020202020204" charset="0"/>
              </a:rPr>
              <a:t>Professores: Aline Pontes, Bruno Leite e José Matheus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79" y="538470"/>
            <a:ext cx="1382813" cy="12362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21B2F07-CF6D-40BA-B7EC-63054E02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934" y="606205"/>
            <a:ext cx="813601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0219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Vetor Campo Elétrico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750" t="50412"/>
          <a:stretch/>
        </p:blipFill>
        <p:spPr>
          <a:xfrm>
            <a:off x="5984426" y="1453063"/>
            <a:ext cx="1595694" cy="95662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24500" r="24750" b="49119"/>
          <a:stretch/>
        </p:blipFill>
        <p:spPr>
          <a:xfrm>
            <a:off x="1323976" y="1423151"/>
            <a:ext cx="1611572" cy="98155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t="50448" r="50000"/>
          <a:stretch/>
        </p:blipFill>
        <p:spPr>
          <a:xfrm>
            <a:off x="3607450" y="1453901"/>
            <a:ext cx="1587756" cy="955924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113553" y="2373226"/>
            <a:ext cx="2031565" cy="86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P é um ponto de uma região onde há campo elétrico</a:t>
            </a:r>
            <a:endParaRPr lang="pt-BR" sz="1400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452250" y="2395201"/>
            <a:ext cx="1869010" cy="6628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Em q1 atua a força elétrica F1.</a:t>
            </a:r>
            <a:endParaRPr lang="pt-BR" sz="1400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911351" y="2373226"/>
            <a:ext cx="1777301" cy="6386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Em q2 atua a força elétrica F2.</a:t>
            </a:r>
            <a:endParaRPr lang="pt-BR" sz="14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/>
          <a:srcRect l="24500" r="24750" b="49119"/>
          <a:stretch/>
        </p:blipFill>
        <p:spPr>
          <a:xfrm>
            <a:off x="2935548" y="3231456"/>
            <a:ext cx="1587756" cy="967049"/>
          </a:xfrm>
          <a:prstGeom prst="rect">
            <a:avLst/>
          </a:prstGeom>
        </p:spPr>
      </p:pic>
      <p:cxnSp>
        <p:nvCxnSpPr>
          <p:cNvPr id="18" name="Conector de seta reta 17"/>
          <p:cNvCxnSpPr/>
          <p:nvPr/>
        </p:nvCxnSpPr>
        <p:spPr>
          <a:xfrm>
            <a:off x="3691326" y="3781655"/>
            <a:ext cx="38682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4523304" y="3405515"/>
            <a:ext cx="2031565" cy="86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Em </a:t>
            </a:r>
            <a:r>
              <a:rPr lang="pt-BR" sz="1600" dirty="0" err="1"/>
              <a:t>qn</a:t>
            </a:r>
            <a:r>
              <a:rPr lang="pt-BR" sz="1600" dirty="0"/>
              <a:t> atua a força elétrica </a:t>
            </a:r>
            <a:r>
              <a:rPr lang="pt-BR" sz="1600" dirty="0" err="1"/>
              <a:t>Fn</a:t>
            </a:r>
            <a:r>
              <a:rPr lang="pt-BR" sz="1600" dirty="0"/>
              <a:t>.</a:t>
            </a:r>
            <a:endParaRPr lang="pt-BR" sz="1400" dirty="0"/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3796631" y="3389227"/>
            <a:ext cx="563046" cy="44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 err="1">
                <a:solidFill>
                  <a:schemeClr val="tx1"/>
                </a:solidFill>
              </a:rPr>
              <a:t>Fn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3974106" y="3450475"/>
            <a:ext cx="207369" cy="7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3409803" y="3714530"/>
            <a:ext cx="563046" cy="44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400" dirty="0" err="1">
                <a:solidFill>
                  <a:schemeClr val="tx1"/>
                </a:solidFill>
              </a:rPr>
              <a:t>qn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Vetor Campo Elétrico</a:t>
            </a:r>
          </a:p>
        </p:txBody>
      </p:sp>
      <p:sp>
        <p:nvSpPr>
          <p:cNvPr id="14" name="Retângulo: Cantos Arredondados 6">
            <a:extLst>
              <a:ext uri="{FF2B5EF4-FFF2-40B4-BE49-F238E27FC236}">
                <a16:creationId xmlns:a16="http://schemas.microsoft.com/office/drawing/2014/main" id="{F8F2A534-5C00-4338-8D11-F2F7C89991A3}"/>
              </a:ext>
            </a:extLst>
          </p:cNvPr>
          <p:cNvSpPr/>
          <p:nvPr/>
        </p:nvSpPr>
        <p:spPr>
          <a:xfrm>
            <a:off x="1185290" y="1614232"/>
            <a:ext cx="2129409" cy="7670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ço Reservado para Conteúdo 2">
                <a:extLst>
                  <a:ext uri="{FF2B5EF4-FFF2-40B4-BE49-F238E27FC236}">
                    <a16:creationId xmlns:a16="http://schemas.microsoft.com/office/drawing/2014/main" id="{50BE9B02-8277-4E0D-AACD-A70DFA4DB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5317" y="1614232"/>
                <a:ext cx="1939060" cy="655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i="1" dirty="0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pt-BR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  <a:p>
                <a:pPr algn="just">
                  <a:buFont typeface="Sniglet"/>
                  <a:buNone/>
                </a:pPr>
                <a:endParaRPr lang="pt-BR" sz="1600" dirty="0"/>
              </a:p>
            </p:txBody>
          </p:sp>
        </mc:Choice>
        <mc:Fallback xmlns="">
          <p:sp>
            <p:nvSpPr>
              <p:cNvPr id="17" name="Espaço Reservado para Conteúdo 2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50BE9B02-8277-4E0D-AACD-A70DFA4D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317" y="1614232"/>
                <a:ext cx="1939060" cy="655758"/>
              </a:xfrm>
              <a:prstGeom prst="rect">
                <a:avLst/>
              </a:prstGeom>
              <a:blipFill rotWithShape="0">
                <a:blip r:embed="rId2"/>
                <a:stretch>
                  <a:fillRect b="-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71821" y="1748908"/>
            <a:ext cx="1277222" cy="369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constante</a:t>
            </a:r>
            <a:endParaRPr lang="pt-BR" sz="1400" dirty="0"/>
          </a:p>
        </p:txBody>
      </p:sp>
      <p:sp>
        <p:nvSpPr>
          <p:cNvPr id="3" name="Seta para a direita 2"/>
          <p:cNvSpPr/>
          <p:nvPr/>
        </p:nvSpPr>
        <p:spPr>
          <a:xfrm>
            <a:off x="4616791" y="1757124"/>
            <a:ext cx="526400" cy="369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8F2A534-5C00-4338-8D11-F2F7C89991A3}"/>
              </a:ext>
            </a:extLst>
          </p:cNvPr>
          <p:cNvSpPr/>
          <p:nvPr/>
        </p:nvSpPr>
        <p:spPr>
          <a:xfrm>
            <a:off x="5519166" y="1603625"/>
            <a:ext cx="2039112" cy="72351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50BE9B02-8277-4E0D-AACD-A70DFA4DB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6153" y="1663166"/>
                <a:ext cx="1902125" cy="655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pt-B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600" dirty="0"/>
                  <a:t> ou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pt-BR" sz="1600" dirty="0"/>
              </a:p>
              <a:p>
                <a:pPr algn="just">
                  <a:buFont typeface="Sniglet"/>
                  <a:buNone/>
                </a:pPr>
                <a:endParaRPr lang="pt-BR" sz="1600" dirty="0"/>
              </a:p>
            </p:txBody>
          </p:sp>
        </mc:Choice>
        <mc:Fallback xmlns="">
          <p:sp>
            <p:nvSpPr>
              <p:cNvPr id="8" name="Espaço Reservado para Conteúdo 2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50BE9B02-8277-4E0D-AACD-A70DFA4D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53" y="1663166"/>
                <a:ext cx="1902125" cy="6557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Conteúdo 2">
                <a:extLst>
                  <a:ext uri="{FF2B5EF4-FFF2-40B4-BE49-F238E27FC236}">
                    <a16:creationId xmlns:a16="http://schemas.microsoft.com/office/drawing/2014/main" id="{6CCB0EA9-F283-4599-B96B-5441669EEB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9740" y="2413250"/>
                <a:ext cx="1862710" cy="656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:r>
                  <a:rPr lang="pt-BR" sz="1600" dirty="0">
                    <a:solidFill>
                      <a:srgbClr val="FF0000"/>
                    </a:solidFill>
                  </a:rPr>
                  <a:t>Módulo: </a:t>
                </a:r>
                <a14:m>
                  <m:oMath xmlns:m="http://schemas.openxmlformats.org/officeDocument/2006/math">
                    <m:r>
                      <a:rPr lang="pt-BR" sz="1600" b="0" i="0" dirty="0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pt-BR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t-BR" sz="16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pt-B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t-BR" sz="1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Espaço Reservado para Conteúdo 2">
                <a:extLst>
                  <a:ext uri="{FF2B5EF4-FFF2-40B4-BE49-F238E27FC236}">
                    <a16:creationId xmlns="" xmlns:a16="http://schemas.microsoft.com/office/drawing/2014/main" id="{6CCB0EA9-F283-4599-B96B-5441669EE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40" y="2413250"/>
                <a:ext cx="1862710" cy="656126"/>
              </a:xfrm>
              <a:prstGeom prst="rect">
                <a:avLst/>
              </a:prstGeom>
              <a:blipFill rotWithShape="0">
                <a:blip r:embed="rId4"/>
                <a:stretch>
                  <a:fillRect l="-1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CCB0EA9-F283-4599-B96B-5441669EEB6E}"/>
              </a:ext>
            </a:extLst>
          </p:cNvPr>
          <p:cNvSpPr txBox="1">
            <a:spLocks/>
          </p:cNvSpPr>
          <p:nvPr/>
        </p:nvSpPr>
        <p:spPr>
          <a:xfrm>
            <a:off x="3022450" y="2558131"/>
            <a:ext cx="1381124" cy="427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600" dirty="0"/>
              <a:t>Unidade: N/C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6CCB0EA9-F283-4599-B96B-5441669EEB6E}"/>
              </a:ext>
            </a:extLst>
          </p:cNvPr>
          <p:cNvSpPr txBox="1">
            <a:spLocks/>
          </p:cNvSpPr>
          <p:nvPr/>
        </p:nvSpPr>
        <p:spPr>
          <a:xfrm>
            <a:off x="1159740" y="2943344"/>
            <a:ext cx="3457051" cy="656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600" dirty="0">
                <a:solidFill>
                  <a:srgbClr val="FF0000"/>
                </a:solidFill>
              </a:rPr>
              <a:t>Direção: </a:t>
            </a:r>
            <a:r>
              <a:rPr lang="pt-BR" sz="1600" dirty="0"/>
              <a:t>a mesma da força elétrica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6CCB0EA9-F283-4599-B96B-5441669EEB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9740" y="3305175"/>
                <a:ext cx="4088535" cy="656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:r>
                  <a:rPr lang="pt-BR" sz="1600" dirty="0">
                    <a:solidFill>
                      <a:srgbClr val="FF0000"/>
                    </a:solidFill>
                  </a:rPr>
                  <a:t>Sentido: </a:t>
                </a:r>
                <a:r>
                  <a:rPr lang="pt-BR" sz="1600" dirty="0"/>
                  <a:t>sentido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/>
                  <a:t>, se q&gt;0</a:t>
                </a:r>
              </a:p>
              <a:p>
                <a:pPr algn="just">
                  <a:buNone/>
                </a:pPr>
                <a:r>
                  <a:rPr lang="pt-BR" sz="1600" dirty="0"/>
                  <a:t>                  sentido contrário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/>
                  <a:t>, se q&lt;0</a:t>
                </a:r>
              </a:p>
            </p:txBody>
          </p:sp>
        </mc:Choice>
        <mc:Fallback xmlns="">
          <p:sp>
            <p:nvSpPr>
              <p:cNvPr id="12" name="Espaço Reservado para Conteúdo 2">
                <a:extLst>
                  <a:ext uri="{FF2B5EF4-FFF2-40B4-BE49-F238E27FC236}">
                    <a16:creationId xmlns="" xmlns:a16="http://schemas.microsoft.com/office/drawing/2014/main" id="{6CCB0EA9-F283-4599-B96B-5441669EE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40" y="3305175"/>
                <a:ext cx="4088535" cy="656126"/>
              </a:xfrm>
              <a:prstGeom prst="rect">
                <a:avLst/>
              </a:prstGeom>
              <a:blipFill rotWithShape="0">
                <a:blip r:embed="rId5"/>
                <a:stretch>
                  <a:fillRect l="-745" t="-926" b="-28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191" y="2657475"/>
            <a:ext cx="2436089" cy="15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9499" y="796175"/>
            <a:ext cx="7075325" cy="750300"/>
          </a:xfrm>
        </p:spPr>
        <p:txBody>
          <a:bodyPr/>
          <a:lstStyle/>
          <a:p>
            <a:r>
              <a:rPr lang="pt-BR" dirty="0"/>
              <a:t>Campo Elétrico Criado por uma Carga Puntiforme</a:t>
            </a:r>
          </a:p>
        </p:txBody>
      </p:sp>
      <p:sp>
        <p:nvSpPr>
          <p:cNvPr id="15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1275777" y="1691729"/>
            <a:ext cx="2010347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ço Reservado para Conteúdo 2">
                <a:extLst>
                  <a:ext uri="{FF2B5EF4-FFF2-40B4-BE49-F238E27FC236}">
                    <a16:creationId xmlns:a16="http://schemas.microsoft.com/office/drawing/2014/main" id="{CEE52D66-FB49-4B08-874C-6B3615236F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5118" y="1809354"/>
                <a:ext cx="1802511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1400" b="0" i="0" dirty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BR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400" dirty="0"/>
              </a:p>
              <a:p>
                <a:pPr algn="just">
                  <a:buFont typeface="Sniglet"/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16" name="Espaço Reservado para Conteúd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E52D66-FB49-4B08-874C-6B3615236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18" y="1809354"/>
                <a:ext cx="1802511" cy="430999"/>
              </a:xfrm>
              <a:prstGeom prst="rect">
                <a:avLst/>
              </a:prstGeom>
              <a:blipFill rotWithShape="0">
                <a:blip r:embed="rId3"/>
                <a:stretch>
                  <a:fillRect b="-29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4057077" y="1691729"/>
            <a:ext cx="1162623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3478375" y="1859173"/>
            <a:ext cx="275618" cy="331360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e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4192377" y="1794476"/>
                <a:ext cx="694357" cy="531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 dirty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dirty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434343"/>
                  </a:solidFill>
                  <a:latin typeface="Cambria" panose="02040503050406030204" pitchFamily="18" charset="0"/>
                  <a:ea typeface="FangSong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77" y="1794476"/>
                <a:ext cx="694357" cy="531940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5522784" y="1894766"/>
            <a:ext cx="438150" cy="331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6264018" y="1698530"/>
            <a:ext cx="1162623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350770" y="1809736"/>
                <a:ext cx="989117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 dirty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i="1" dirty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p>
                            <m:sSupPr>
                              <m:ctrlPr>
                                <a:rPr lang="pt-BR" i="1" dirty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dirty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i="1" dirty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solidFill>
                    <a:srgbClr val="434343"/>
                  </a:solidFill>
                  <a:latin typeface="Cambria" panose="02040503050406030204" pitchFamily="18" charset="0"/>
                  <a:ea typeface="FangSong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70" y="1809736"/>
                <a:ext cx="989117" cy="501419"/>
              </a:xfrm>
              <a:prstGeom prst="rect">
                <a:avLst/>
              </a:prstGeom>
              <a:blipFill rotWithShape="0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1210852" y="2646827"/>
            <a:ext cx="7020900" cy="1792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400" dirty="0">
                <a:solidFill>
                  <a:srgbClr val="FF0000"/>
                </a:solidFill>
              </a:rPr>
              <a:t>Observações:</a:t>
            </a:r>
          </a:p>
          <a:p>
            <a:pPr marL="285750" indent="-285750" algn="just">
              <a:buFontTx/>
              <a:buChar char="-"/>
            </a:pPr>
            <a:r>
              <a:rPr lang="pt-BR" sz="1400" dirty="0"/>
              <a:t>O vetor campo elétrico não depende da carga de prova q, mas da carga geradora Q, do meio onde a carga está e da distância até o ponto considerado.</a:t>
            </a:r>
          </a:p>
          <a:p>
            <a:pPr marL="285750" indent="-285750" algn="just">
              <a:buFontTx/>
              <a:buChar char="-"/>
            </a:pPr>
            <a:r>
              <a:rPr lang="pt-BR" sz="1400" dirty="0"/>
              <a:t>O módulo do campo elétrico de uma carga puntiforme é diretamente proporcional ao módulo da carga-fonte e inversamente proporcional ao quadrado da distância até o ponto considerado.  </a:t>
            </a:r>
          </a:p>
          <a:p>
            <a:pPr algn="just">
              <a:buFont typeface="Sniglet"/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192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  <p:bldP spid="6" grpId="0"/>
      <p:bldP spid="13" grpId="0" animBg="1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450" y="796175"/>
            <a:ext cx="7336401" cy="750300"/>
          </a:xfrm>
        </p:spPr>
        <p:txBody>
          <a:bodyPr/>
          <a:lstStyle/>
          <a:p>
            <a:r>
              <a:rPr lang="pt-BR" sz="2800" dirty="0"/>
              <a:t>Campo Elétrico Criado por várias Cargas Puntiformes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02" y="1622675"/>
            <a:ext cx="3312649" cy="2120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ço Reservado para Conteúdo 2"/>
              <p:cNvSpPr txBox="1">
                <a:spLocks/>
              </p:cNvSpPr>
              <p:nvPr/>
            </p:nvSpPr>
            <p:spPr>
              <a:xfrm>
                <a:off x="1125127" y="1622676"/>
                <a:ext cx="3208748" cy="6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:r>
                  <a:rPr lang="pt-BR" sz="1400" dirty="0"/>
                  <a:t>Consideremos diversas cargas puntiformes fixas,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600" dirty="0"/>
                  <a:t>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1600" dirty="0"/>
                  <a:t>.</a:t>
                </a:r>
              </a:p>
            </p:txBody>
          </p:sp>
        </mc:Choice>
        <mc:Fallback xmlns="">
          <p:sp>
            <p:nvSpPr>
              <p:cNvPr id="17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27" y="1622676"/>
                <a:ext cx="3208748" cy="653800"/>
              </a:xfrm>
              <a:prstGeom prst="rect">
                <a:avLst/>
              </a:prstGeom>
              <a:blipFill rotWithShape="0">
                <a:blip r:embed="rId4"/>
                <a:stretch>
                  <a:fillRect l="-570" r="-570" b="-46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: Cantos Arredondados 6">
            <a:extLst>
              <a:ext uri="{FF2B5EF4-FFF2-40B4-BE49-F238E27FC236}">
                <a16:creationId xmlns:a16="http://schemas.microsoft.com/office/drawing/2014/main" id="{F8F2A534-5C00-4338-8D11-F2F7C89991A3}"/>
              </a:ext>
            </a:extLst>
          </p:cNvPr>
          <p:cNvSpPr/>
          <p:nvPr/>
        </p:nvSpPr>
        <p:spPr>
          <a:xfrm>
            <a:off x="1556765" y="2489353"/>
            <a:ext cx="2319910" cy="7670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ço Reservado para Conteúdo 2">
                <a:extLst>
                  <a:ext uri="{FF2B5EF4-FFF2-40B4-BE49-F238E27FC236}">
                    <a16:creationId xmlns:a16="http://schemas.microsoft.com/office/drawing/2014/main" id="{50BE9B02-8277-4E0D-AACD-A70DFA4DB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3415" y="2600613"/>
                <a:ext cx="2555633" cy="655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pt-BR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sz="1600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1600" dirty="0"/>
              </a:p>
              <a:p>
                <a:pPr algn="just">
                  <a:buFont typeface="Sniglet"/>
                  <a:buNone/>
                </a:pPr>
                <a:endParaRPr lang="pt-BR" sz="1600" dirty="0"/>
              </a:p>
            </p:txBody>
          </p:sp>
        </mc:Choice>
        <mc:Fallback xmlns="">
          <p:sp>
            <p:nvSpPr>
              <p:cNvPr id="24" name="Espaço Reservado para Conteúdo 2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50BE9B02-8277-4E0D-AACD-A70DFA4D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15" y="2600613"/>
                <a:ext cx="2555633" cy="6557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5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 do 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20000"/>
          </a:xfrm>
        </p:spPr>
        <p:txBody>
          <a:bodyPr/>
          <a:lstStyle/>
          <a:p>
            <a:pPr algn="just"/>
            <a:r>
              <a:rPr lang="pt-BR" sz="2000" dirty="0"/>
              <a:t>Linhas de força do campo elétrico criado por uma carga pontual: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25" y="2178200"/>
            <a:ext cx="4133850" cy="20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3054"/>
      </p:ext>
    </p:extLst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PAESPE">
      <a:majorFont>
        <a:latin typeface="Patrick Hand SC"/>
        <a:ea typeface=""/>
        <a:cs typeface=""/>
      </a:majorFont>
      <a:minorFont>
        <a:latin typeface="Snigl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1827</Words>
  <Application>Microsoft Office PowerPoint</Application>
  <PresentationFormat>Apresentação na tela (16:9)</PresentationFormat>
  <Paragraphs>165</Paragraphs>
  <Slides>40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8" baseType="lpstr">
      <vt:lpstr>FangSong</vt:lpstr>
      <vt:lpstr>Patrick Hand SC</vt:lpstr>
      <vt:lpstr>Times New Roman</vt:lpstr>
      <vt:lpstr>Sniglet</vt:lpstr>
      <vt:lpstr>Arial</vt:lpstr>
      <vt:lpstr>Cambria</vt:lpstr>
      <vt:lpstr>Cambria Math</vt:lpstr>
      <vt:lpstr>Seyton template</vt:lpstr>
      <vt:lpstr>eletrostática</vt:lpstr>
      <vt:lpstr>CAMPO ELÉTRICO</vt:lpstr>
      <vt:lpstr>Campo Elétrico</vt:lpstr>
      <vt:lpstr>Campo Elétrico</vt:lpstr>
      <vt:lpstr>Vetor Campo Elétrico</vt:lpstr>
      <vt:lpstr>Vetor Campo Elétrico</vt:lpstr>
      <vt:lpstr>Campo Elétrico Criado por uma Carga Puntiforme</vt:lpstr>
      <vt:lpstr>Campo Elétrico Criado por várias Cargas Puntiformes</vt:lpstr>
      <vt:lpstr>Linhas de Força do Campo Elétrico</vt:lpstr>
      <vt:lpstr>Linhas de Força do Campo Elétrico</vt:lpstr>
      <vt:lpstr>Linhas de Força do Campo Elétrico</vt:lpstr>
      <vt:lpstr>Linhas de Força do Campo Elétrico</vt:lpstr>
      <vt:lpstr>Linhas de Força do Campo Elétrico</vt:lpstr>
      <vt:lpstr>Trabalho da Força Elétrica em um Campo Uniforme</vt:lpstr>
      <vt:lpstr>Trabalho da Força Elétrica em um Campo Uniforme</vt:lpstr>
      <vt:lpstr>EXEMPLO 01</vt:lpstr>
      <vt:lpstr>Exemplo 02</vt:lpstr>
      <vt:lpstr>Exemplo 03</vt:lpstr>
      <vt:lpstr>POTENCIAL ELÉTRICO</vt:lpstr>
      <vt:lpstr>Potencial Elétrico</vt:lpstr>
      <vt:lpstr>Potencial Elétrico</vt:lpstr>
      <vt:lpstr>Diferença de Potencial Elétrico (DDP)</vt:lpstr>
      <vt:lpstr>Diferença de Potencial Elétrico (DDP)</vt:lpstr>
      <vt:lpstr>Energia potencial elétrica de um par de cargas puntiformes</vt:lpstr>
      <vt:lpstr>Energia potencial elétrica de um par de cargas puntiformes</vt:lpstr>
      <vt:lpstr>Potencial elétrico no campo criado por uma carga puntiforme</vt:lpstr>
      <vt:lpstr>Potencial elétrico no campo criado por uma carga puntiforme</vt:lpstr>
      <vt:lpstr>Potencial elétrico no campo de um sistema de cargas</vt:lpstr>
      <vt:lpstr>Potencial elétrico no campo de um sistema de cargas</vt:lpstr>
      <vt:lpstr>Potencial elétrico no campo de um sistema de cargas</vt:lpstr>
      <vt:lpstr>Superfícies Equipotenciais</vt:lpstr>
      <vt:lpstr>Superfícies Equipotenciais</vt:lpstr>
      <vt:lpstr>EXEMPLO 04</vt:lpstr>
      <vt:lpstr>EXEMPLO 05</vt:lpstr>
      <vt:lpstr>EXEMPLO 06</vt:lpstr>
      <vt:lpstr>EXERCÍCIOS</vt:lpstr>
      <vt:lpstr>EXERCÍCIO 01</vt:lpstr>
      <vt:lpstr>EXERCÍCIO 02</vt:lpstr>
      <vt:lpstr>EXERCÍCIO 03</vt:lpstr>
      <vt:lpstr>Obrigado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2018-08-17T21:05:32Z</dcterms:modified>
</cp:coreProperties>
</file>