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57"/>
  </p:notesMasterIdLst>
  <p:sldIdLst>
    <p:sldId id="366" r:id="rId2"/>
    <p:sldId id="367" r:id="rId3"/>
    <p:sldId id="433" r:id="rId4"/>
    <p:sldId id="451" r:id="rId5"/>
    <p:sldId id="430" r:id="rId6"/>
    <p:sldId id="431" r:id="rId7"/>
    <p:sldId id="432" r:id="rId8"/>
    <p:sldId id="441" r:id="rId9"/>
    <p:sldId id="440" r:id="rId10"/>
    <p:sldId id="449" r:id="rId11"/>
    <p:sldId id="450" r:id="rId12"/>
    <p:sldId id="402" r:id="rId13"/>
    <p:sldId id="403" r:id="rId14"/>
    <p:sldId id="404" r:id="rId15"/>
    <p:sldId id="405" r:id="rId16"/>
    <p:sldId id="412" r:id="rId17"/>
    <p:sldId id="406" r:id="rId18"/>
    <p:sldId id="444" r:id="rId19"/>
    <p:sldId id="437" r:id="rId20"/>
    <p:sldId id="409" r:id="rId21"/>
    <p:sldId id="407" r:id="rId22"/>
    <p:sldId id="408" r:id="rId23"/>
    <p:sldId id="414" r:id="rId24"/>
    <p:sldId id="413" r:id="rId25"/>
    <p:sldId id="443" r:id="rId26"/>
    <p:sldId id="410" r:id="rId27"/>
    <p:sldId id="411" r:id="rId28"/>
    <p:sldId id="415" r:id="rId29"/>
    <p:sldId id="416" r:id="rId30"/>
    <p:sldId id="447" r:id="rId31"/>
    <p:sldId id="418" r:id="rId32"/>
    <p:sldId id="419" r:id="rId33"/>
    <p:sldId id="445" r:id="rId34"/>
    <p:sldId id="421" r:id="rId35"/>
    <p:sldId id="422" r:id="rId36"/>
    <p:sldId id="424" r:id="rId37"/>
    <p:sldId id="425" r:id="rId38"/>
    <p:sldId id="423" r:id="rId39"/>
    <p:sldId id="426" r:id="rId40"/>
    <p:sldId id="442" r:id="rId41"/>
    <p:sldId id="452" r:id="rId42"/>
    <p:sldId id="462" r:id="rId43"/>
    <p:sldId id="463" r:id="rId44"/>
    <p:sldId id="461" r:id="rId45"/>
    <p:sldId id="464" r:id="rId46"/>
    <p:sldId id="465" r:id="rId47"/>
    <p:sldId id="453" r:id="rId48"/>
    <p:sldId id="454" r:id="rId49"/>
    <p:sldId id="455" r:id="rId50"/>
    <p:sldId id="456" r:id="rId51"/>
    <p:sldId id="457" r:id="rId52"/>
    <p:sldId id="458" r:id="rId53"/>
    <p:sldId id="459" r:id="rId54"/>
    <p:sldId id="460" r:id="rId55"/>
    <p:sldId id="376" r:id="rId56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58"/>
      <p:bold r:id="rId59"/>
      <p:italic r:id="rId60"/>
      <p:boldItalic r:id="rId61"/>
    </p:embeddedFont>
    <p:embeddedFont>
      <p:font typeface="Cambria Math" panose="02040503050406030204" pitchFamily="18" charset="0"/>
      <p:regular r:id="rId62"/>
    </p:embeddedFont>
    <p:embeddedFont>
      <p:font typeface="Century Schoolbook" panose="02040604050505020304" pitchFamily="18" charset="0"/>
      <p:regular r:id="rId63"/>
      <p:bold r:id="rId64"/>
      <p:italic r:id="rId65"/>
      <p:boldItalic r:id="rId66"/>
    </p:embeddedFont>
    <p:embeddedFont>
      <p:font typeface="Patrick Hand SC" panose="020B0604020202020204" charset="0"/>
      <p:regular r:id="rId67"/>
    </p:embeddedFont>
    <p:embeddedFont>
      <p:font typeface="Sniglet" panose="020B0604020202020204" charset="0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5B7"/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28C0CE-57A3-4D34-A831-E795E7F24F54}">
  <a:tblStyle styleId="{CD28C0CE-57A3-4D34-A831-E795E7F24F54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1" y="1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1729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0784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112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3510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5036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528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7897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106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0305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5955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8482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12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8606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6643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1305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14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3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158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0354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8293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0114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2847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421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8992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3491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01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7095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164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7161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27003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636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10496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68056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b="1" dirty="0">
                <a:solidFill>
                  <a:schemeClr val="tx1"/>
                </a:solidFill>
                <a:latin typeface="Sniglet" charset="0"/>
              </a:rPr>
              <a:t>As cargas devem passar pelo receptor para que sejam transformadas em outro tipo de energia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656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00680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b="1" dirty="0">
                <a:solidFill>
                  <a:schemeClr val="tx1"/>
                </a:solidFill>
                <a:latin typeface="Sniglet" charset="0"/>
              </a:rPr>
              <a:t>As cargas devem passar pelo receptor para que sejam transformadas em outro tipo de energia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22032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b="1" dirty="0">
                <a:solidFill>
                  <a:schemeClr val="tx1"/>
                </a:solidFill>
                <a:latin typeface="Sniglet" charset="0"/>
              </a:rPr>
              <a:t>As cargas devem passar pelo receptor para que sejam transformadas em outro tipo de energia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46637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b="1" dirty="0">
                <a:solidFill>
                  <a:schemeClr val="tx1"/>
                </a:solidFill>
                <a:latin typeface="Sniglet" charset="0"/>
              </a:rPr>
              <a:t>As cargas devem passar pelo receptor para que sejam transformadas em outro tipo de energia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8885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144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74511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9700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19274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Essa é uma das razões pelas quais não se pode associar pilhas velhas e novas em paralelo.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93005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O CIRCUITO, ATRAVÉS DO GERADOR, FONECE UMA POTÊNCIA RECEBIDA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0102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3024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79307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4890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24266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235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44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254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8761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52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049500" y="1437425"/>
            <a:ext cx="7020900" cy="270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4750594"/>
            <a:ext cx="9141619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066" y="3257550"/>
            <a:ext cx="74068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/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D103-8139-4A2D-9013-E86FC589AA4E}" type="datetimeFigureOut">
              <a:rPr lang="pt-BR"/>
              <a:pPr>
                <a:defRPr/>
              </a:pPr>
              <a:t>08/09/2018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A14D-D8E7-4291-9C9B-2490C12EBE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59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49500" y="1437425"/>
            <a:ext cx="7020900" cy="27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rgbClr val="434343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rgbClr val="434343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60" r:id="rId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3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0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9C353D5-42ED-4BB6-A888-106B8EA628BF}"/>
              </a:ext>
            </a:extLst>
          </p:cNvPr>
          <p:cNvSpPr/>
          <p:nvPr/>
        </p:nvSpPr>
        <p:spPr>
          <a:xfrm>
            <a:off x="0" y="1478876"/>
            <a:ext cx="9144000" cy="2008908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bg1"/>
              </a:solidFill>
            </a:endParaRPr>
          </a:p>
        </p:txBody>
      </p:sp>
      <p:sp>
        <p:nvSpPr>
          <p:cNvPr id="4101" name="Título 1"/>
          <p:cNvSpPr>
            <a:spLocks noGrp="1"/>
          </p:cNvSpPr>
          <p:nvPr>
            <p:ph type="ctrTitle"/>
          </p:nvPr>
        </p:nvSpPr>
        <p:spPr>
          <a:xfrm>
            <a:off x="2592549" y="1920479"/>
            <a:ext cx="3958903" cy="1790700"/>
          </a:xfrm>
        </p:spPr>
        <p:txBody>
          <a:bodyPr/>
          <a:lstStyle/>
          <a:p>
            <a:pPr>
              <a:defRPr/>
            </a:pPr>
            <a:r>
              <a:rPr lang="pt-BR" altLang="pt-BR" sz="8625" dirty="0">
                <a:solidFill>
                  <a:schemeClr val="bg1"/>
                </a:solidFill>
                <a:latin typeface="Book Antiqua" panose="02040602050305030304" pitchFamily="18" charset="0"/>
              </a:rPr>
              <a:t>FÍSICA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6B78483-228D-4393-8F92-5AE3143F52AC}"/>
              </a:ext>
            </a:extLst>
          </p:cNvPr>
          <p:cNvGrpSpPr/>
          <p:nvPr/>
        </p:nvGrpSpPr>
        <p:grpSpPr>
          <a:xfrm>
            <a:off x="3736853" y="3487784"/>
            <a:ext cx="1670293" cy="868620"/>
            <a:chOff x="3170792" y="483681"/>
            <a:chExt cx="2138802" cy="1122991"/>
          </a:xfrm>
        </p:grpSpPr>
        <p:pic>
          <p:nvPicPr>
            <p:cNvPr id="11271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792" y="594775"/>
              <a:ext cx="1088544" cy="97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F4ED514-9FBC-40AB-836E-90C230DF3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522929"/>
              <a:ext cx="737594" cy="1044496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7505DAEA-12E0-4CF3-B265-F5B96A343C3F}"/>
                </a:ext>
              </a:extLst>
            </p:cNvPr>
            <p:cNvCxnSpPr>
              <a:cxnSpLocks/>
            </p:cNvCxnSpPr>
            <p:nvPr/>
          </p:nvCxnSpPr>
          <p:spPr>
            <a:xfrm>
              <a:off x="4441733" y="483681"/>
              <a:ext cx="0" cy="1122991"/>
            </a:xfrm>
            <a:prstGeom prst="line">
              <a:avLst/>
            </a:prstGeom>
            <a:ln w="12700">
              <a:solidFill>
                <a:srgbClr val="2A95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774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Curto-circuito de um resistor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061550" y="1787835"/>
            <a:ext cx="6932065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FF0000"/>
                </a:solidFill>
                <a:latin typeface="Sniglet" charset="0"/>
              </a:rPr>
              <a:t>MAS, COMO OCORRE UM CURTO-CIRCUITO EM UMA RESIDÊNCIA?</a:t>
            </a:r>
          </a:p>
        </p:txBody>
      </p:sp>
    </p:spTree>
    <p:extLst>
      <p:ext uri="{BB962C8B-B14F-4D97-AF65-F5344CB8AC3E}">
        <p14:creationId xmlns:p14="http://schemas.microsoft.com/office/powerpoint/2010/main" val="287404781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Curto-circuito de um resistor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B00F62F-0E8B-4C7B-8792-32E9A0E26326}"/>
              </a:ext>
            </a:extLst>
          </p:cNvPr>
          <p:cNvGrpSpPr/>
          <p:nvPr/>
        </p:nvGrpSpPr>
        <p:grpSpPr>
          <a:xfrm>
            <a:off x="657612" y="1510629"/>
            <a:ext cx="7828777" cy="2862322"/>
            <a:chOff x="876414" y="1510629"/>
            <a:chExt cx="7828777" cy="2862322"/>
          </a:xfrm>
        </p:grpSpPr>
        <p:pic>
          <p:nvPicPr>
            <p:cNvPr id="5122" name="Picture 2" descr="Como ocorre um curto-circuito e como isso pode gerar acidentes?">
              <a:extLst>
                <a:ext uri="{FF2B5EF4-FFF2-40B4-BE49-F238E27FC236}">
                  <a16:creationId xmlns:a16="http://schemas.microsoft.com/office/drawing/2014/main" id="{A63487E1-F0B1-435B-A733-DA48F3200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279" y="1652451"/>
              <a:ext cx="3927912" cy="26196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E9102A93-4126-4F5C-BCEB-868BEB5C2E65}"/>
                </a:ext>
              </a:extLst>
            </p:cNvPr>
            <p:cNvSpPr txBox="1"/>
            <p:nvPr/>
          </p:nvSpPr>
          <p:spPr>
            <a:xfrm>
              <a:off x="876414" y="1510629"/>
              <a:ext cx="3695586" cy="286232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  <a:latin typeface="Sniglet" charset="0"/>
                </a:rPr>
                <a:t>Quando </a:t>
              </a:r>
              <a:r>
                <a:rPr lang="pt-BR" sz="2000" b="1" dirty="0">
                  <a:solidFill>
                    <a:srgbClr val="FF0000"/>
                  </a:solidFill>
                  <a:latin typeface="Sniglet" charset="0"/>
                </a:rPr>
                <a:t>fios e componentes elétricos </a:t>
              </a:r>
              <a:r>
                <a:rPr lang="pt-BR" sz="2000" dirty="0">
                  <a:solidFill>
                    <a:schemeClr val="tx1"/>
                  </a:solidFill>
                  <a:latin typeface="Sniglet" charset="0"/>
                </a:rPr>
                <a:t>são expostos a correntes excessivas durante um determinado período de tempo, eles começam a se comportar de forma anormal, </a:t>
              </a:r>
              <a:r>
                <a:rPr lang="pt-BR" sz="2000" b="1" dirty="0">
                  <a:solidFill>
                    <a:srgbClr val="FF0000"/>
                  </a:solidFill>
                  <a:latin typeface="Sniglet" charset="0"/>
                </a:rPr>
                <a:t>derretendo</a:t>
              </a:r>
              <a:r>
                <a:rPr lang="pt-BR" sz="2000" dirty="0">
                  <a:solidFill>
                    <a:schemeClr val="tx1"/>
                  </a:solidFill>
                  <a:latin typeface="Sniglet" charset="0"/>
                </a:rPr>
                <a:t>, por exemplo, o que produz faíscas que podem fazer com que chamas surjam.</a:t>
              </a:r>
              <a:endParaRPr lang="pt-BR" sz="2000" b="1" dirty="0">
                <a:solidFill>
                  <a:schemeClr val="tx1"/>
                </a:solidFill>
                <a:latin typeface="Snigle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16865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Medidas elétricas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430619" y="1073023"/>
            <a:ext cx="8282762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>
                <a:solidFill>
                  <a:schemeClr val="tx1"/>
                </a:solidFill>
                <a:latin typeface="Sniglet" charset="0"/>
              </a:rPr>
              <a:t>Já aprendemos como </a:t>
            </a:r>
            <a:r>
              <a:rPr lang="pt-BR" sz="1800" b="1">
                <a:solidFill>
                  <a:schemeClr val="tx1"/>
                </a:solidFill>
                <a:latin typeface="Sniglet" charset="0"/>
              </a:rPr>
              <a:t>calcular</a:t>
            </a:r>
            <a:r>
              <a:rPr lang="pt-BR" sz="1800">
                <a:solidFill>
                  <a:schemeClr val="tx1"/>
                </a:solidFill>
                <a:latin typeface="Sniglet" charset="0"/>
              </a:rPr>
              <a:t> intensidades de corrente, diferenças de potencial e resistências elétricas. 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Nos laboratórios e oficinas, porém, é muito importante conhecer e saber usar alguns instrumentos que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medem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essas grandezas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75" y="2206883"/>
            <a:ext cx="2390997" cy="2390997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4040372" y="2633955"/>
            <a:ext cx="419093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tx1"/>
                </a:solidFill>
                <a:latin typeface="Sniglet" charset="0"/>
              </a:rPr>
              <a:t>Amperímetro</a:t>
            </a:r>
            <a:endParaRPr lang="pt-BR" sz="4800" b="1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B91FD15-5597-48E2-A867-478C73C0AE07}"/>
              </a:ext>
            </a:extLst>
          </p:cNvPr>
          <p:cNvSpPr txBox="1"/>
          <p:nvPr/>
        </p:nvSpPr>
        <p:spPr>
          <a:xfrm>
            <a:off x="3994354" y="3522692"/>
            <a:ext cx="428297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Mede corrente elétrica</a:t>
            </a:r>
          </a:p>
        </p:txBody>
      </p:sp>
    </p:spTree>
    <p:extLst>
      <p:ext uri="{BB962C8B-B14F-4D97-AF65-F5344CB8AC3E}">
        <p14:creationId xmlns:p14="http://schemas.microsoft.com/office/powerpoint/2010/main" val="2001755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Medidas elétricas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430619" y="1073023"/>
            <a:ext cx="8282762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Já aprendemos como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calcular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intensidades de corrente, diferenças de potencial e resistências elétricas. Nos laboratórios e oficinas, porém, é muito importante conhecer e saber usar alguns instrumentos que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medem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essas grandezas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953067" y="2517310"/>
            <a:ext cx="419093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tx1"/>
                </a:solidFill>
                <a:latin typeface="Sniglet" charset="0"/>
              </a:rPr>
              <a:t>Voltímetro</a:t>
            </a:r>
            <a:endParaRPr lang="pt-BR" sz="48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9" y="2078405"/>
            <a:ext cx="5019675" cy="264795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14319290-4D1E-43B7-8B90-AE40A28AC355}"/>
              </a:ext>
            </a:extLst>
          </p:cNvPr>
          <p:cNvSpPr txBox="1"/>
          <p:nvPr/>
        </p:nvSpPr>
        <p:spPr>
          <a:xfrm>
            <a:off x="5450294" y="3430359"/>
            <a:ext cx="3216572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Mede a voltagem</a:t>
            </a:r>
          </a:p>
        </p:txBody>
      </p:sp>
    </p:spTree>
    <p:extLst>
      <p:ext uri="{BB962C8B-B14F-4D97-AF65-F5344CB8AC3E}">
        <p14:creationId xmlns:p14="http://schemas.microsoft.com/office/powerpoint/2010/main" val="2952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Medidas elétricas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430619" y="1073023"/>
            <a:ext cx="8282762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Já aprendemos como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calcular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intensidades de corrente, diferenças de potencial e resistências elétricas. Nos laboratórios e oficinas, porém, é muito importante conhecer e saber usar alguns instrumentos que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medem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essas grandezas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952513" y="2651386"/>
            <a:ext cx="419093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tx1"/>
                </a:solidFill>
                <a:latin typeface="Sniglet" charset="0"/>
              </a:rPr>
              <a:t>Multímetro</a:t>
            </a:r>
            <a:endParaRPr lang="pt-BR" sz="48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15" y="2392325"/>
            <a:ext cx="1591485" cy="218011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2E28408-466B-40BA-A021-9DCA909E99FF}"/>
              </a:ext>
            </a:extLst>
          </p:cNvPr>
          <p:cNvSpPr txBox="1"/>
          <p:nvPr/>
        </p:nvSpPr>
        <p:spPr>
          <a:xfrm>
            <a:off x="4196102" y="3638906"/>
            <a:ext cx="3703753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Mede a resistência</a:t>
            </a:r>
          </a:p>
        </p:txBody>
      </p:sp>
    </p:spTree>
    <p:extLst>
      <p:ext uri="{BB962C8B-B14F-4D97-AF65-F5344CB8AC3E}">
        <p14:creationId xmlns:p14="http://schemas.microsoft.com/office/powerpoint/2010/main" val="3434777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Geradores Elétricos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430619" y="1073023"/>
            <a:ext cx="8282762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Um gerador elétrico é um dispositivo responsável por fornecer energia elétrica ao circuito que ele alimenta. Essa energia é fruto da conversão de alguma modalidade de energia não elétrica em energia elétrica. 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908899" y="2092046"/>
            <a:ext cx="532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Esses geradores podem ser: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4" y="2728549"/>
            <a:ext cx="2296490" cy="14955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04" y="2683740"/>
            <a:ext cx="1495570" cy="14955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78" y="2791461"/>
            <a:ext cx="2039503" cy="135830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86" y="2746653"/>
            <a:ext cx="2297630" cy="1447926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304584" y="4224119"/>
            <a:ext cx="2278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Geradores mecânicos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2507383" y="4231036"/>
            <a:ext cx="200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Geradores químicos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4396323" y="4231036"/>
            <a:ext cx="200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Geradores luminosos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6686295" y="4231036"/>
            <a:ext cx="200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Geradores térmicos</a:t>
            </a:r>
          </a:p>
        </p:txBody>
      </p:sp>
    </p:spTree>
    <p:extLst>
      <p:ext uri="{BB962C8B-B14F-4D97-AF65-F5344CB8AC3E}">
        <p14:creationId xmlns:p14="http://schemas.microsoft.com/office/powerpoint/2010/main" val="3526002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Geradores Elétricos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577596" y="1288466"/>
            <a:ext cx="52915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	Quando um gerador não é percorrido por corrente elétrica, existe entre seus terminais uma diferença de potencial chamada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força eletromotriz 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(</a:t>
            </a:r>
            <a:r>
              <a:rPr lang="el-GR" sz="2000" dirty="0">
                <a:solidFill>
                  <a:schemeClr val="tx1"/>
                </a:solidFill>
                <a:latin typeface="Sniglet" charset="0"/>
              </a:rPr>
              <a:t>ε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).</a:t>
            </a:r>
          </a:p>
          <a:p>
            <a:pPr lvl="1" algn="just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	Ao ser percorrido por corrente elétrica, a </a:t>
            </a:r>
            <a:r>
              <a:rPr lang="pt-BR" sz="1800" dirty="0" err="1">
                <a:solidFill>
                  <a:schemeClr val="tx1"/>
                </a:solidFill>
                <a:latin typeface="Sniglet" charset="0"/>
              </a:rPr>
              <a:t>ddp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U torna-se menor que </a:t>
            </a:r>
            <a:r>
              <a:rPr lang="el-GR" sz="1800" dirty="0">
                <a:solidFill>
                  <a:schemeClr val="tx1"/>
                </a:solidFill>
                <a:latin typeface="Sniglet" charset="0"/>
              </a:rPr>
              <a:t>ε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. Isso acontece porque o gerador também possui uma resistência elétrica chamada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resistência interna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(r).</a:t>
            </a:r>
          </a:p>
          <a:p>
            <a:pPr lvl="1" algn="just"/>
            <a:endParaRPr lang="pt-BR" sz="1800" dirty="0">
              <a:solidFill>
                <a:schemeClr val="tx1"/>
              </a:solidFill>
              <a:latin typeface="Sniglet" charset="0"/>
            </a:endParaRPr>
          </a:p>
          <a:p>
            <a:pPr lvl="1" algn="just"/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86" y="1504316"/>
            <a:ext cx="1929799" cy="1929799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1073888" y="4397010"/>
            <a:ext cx="6996224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Sniglet" panose="020B0604020202020204" charset="0"/>
              </a:rPr>
              <a:t>As informações acima serão utilizadas na equação do gerador.</a:t>
            </a:r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Equação do Gerador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03" y="1073023"/>
            <a:ext cx="4129993" cy="2410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507003" y="3604437"/>
                <a:ext cx="39894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800" b="1" i="0" smtClean="0"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pt-BR" sz="4800" b="1" i="0" smtClean="0">
                              <a:latin typeface="Cambria Math" panose="02040503050406030204" pitchFamily="18" charset="0"/>
                            </a:rPr>
                            <m:t>𝐀𝐁</m:t>
                          </m:r>
                        </m:sub>
                      </m:sSub>
                      <m:r>
                        <a:rPr lang="pt-BR" sz="4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𝛆</m:t>
                      </m:r>
                      <m:r>
                        <a:rPr lang="pt-BR" sz="4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4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𝐫𝐢</m:t>
                      </m:r>
                    </m:oMath>
                  </m:oMathPara>
                </a14:m>
                <a:endParaRPr lang="pt-BR" sz="4800" b="1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03" y="3604437"/>
                <a:ext cx="398949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6259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04C884E-5220-4CAE-993E-D648503382AD}"/>
              </a:ext>
            </a:extLst>
          </p:cNvPr>
          <p:cNvSpPr txBox="1"/>
          <p:nvPr/>
        </p:nvSpPr>
        <p:spPr>
          <a:xfrm>
            <a:off x="719873" y="1142294"/>
            <a:ext cx="77042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Sniglet" charset="0"/>
              </a:rPr>
              <a:t>	Um determinado gerador, que possui </a:t>
            </a:r>
            <a:r>
              <a:rPr lang="pt-BR" sz="1600" dirty="0" err="1">
                <a:solidFill>
                  <a:schemeClr val="tx1"/>
                </a:solidFill>
                <a:latin typeface="Sniglet" charset="0"/>
              </a:rPr>
              <a:t>fem</a:t>
            </a:r>
            <a:r>
              <a:rPr lang="pt-BR" sz="1600" dirty="0">
                <a:solidFill>
                  <a:schemeClr val="tx1"/>
                </a:solidFill>
                <a:latin typeface="Sniglet" charset="0"/>
              </a:rPr>
              <a:t> 2,0 V e resistência interna 0,5 Ω, está associado em série a uma pequena lâmpada de resistência 2 Ω. Determine a tensão elétrica existente entre os terminais do gerador.</a:t>
            </a:r>
          </a:p>
          <a:p>
            <a:pPr lvl="1" algn="just">
              <a:lnSpc>
                <a:spcPct val="150000"/>
              </a:lnSpc>
            </a:pPr>
            <a:endParaRPr lang="pt-BR" sz="1600" dirty="0">
              <a:solidFill>
                <a:schemeClr val="tx1"/>
              </a:solidFill>
              <a:latin typeface="Sniglet" charset="0"/>
            </a:endParaRPr>
          </a:p>
          <a:p>
            <a:pPr lvl="1"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Sniglet" charset="0"/>
              </a:rPr>
              <a:t>a) 1,5</a:t>
            </a:r>
          </a:p>
          <a:p>
            <a:pPr lvl="1"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Sniglet" charset="0"/>
              </a:rPr>
              <a:t>b) 1,2</a:t>
            </a:r>
          </a:p>
          <a:p>
            <a:pPr lvl="1"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Sniglet" charset="0"/>
              </a:rPr>
              <a:t>c) 1,6</a:t>
            </a:r>
          </a:p>
          <a:p>
            <a:pPr lvl="1"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Sniglet" charset="0"/>
              </a:rPr>
              <a:t>d) 1,8</a:t>
            </a:r>
          </a:p>
          <a:p>
            <a:pPr lvl="1">
              <a:lnSpc>
                <a:spcPct val="150000"/>
              </a:lnSpc>
            </a:pPr>
            <a:r>
              <a:rPr lang="pt-BR" sz="1600" dirty="0">
                <a:solidFill>
                  <a:schemeClr val="tx1"/>
                </a:solidFill>
                <a:latin typeface="Sniglet" charset="0"/>
              </a:rPr>
              <a:t>e) 2,0</a:t>
            </a:r>
          </a:p>
          <a:p>
            <a:pPr lvl="1" algn="just"/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30966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Gerador em Aberto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507003" y="3604437"/>
                <a:ext cx="39894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4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4800" b="1"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pt-BR" sz="4800" b="1">
                              <a:latin typeface="Cambria Math" panose="02040503050406030204" pitchFamily="18" charset="0"/>
                            </a:rPr>
                            <m:t>𝐀𝐁</m:t>
                          </m:r>
                        </m:sub>
                      </m:sSub>
                      <m:r>
                        <a:rPr lang="pt-BR" sz="48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48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𝛆</m:t>
                      </m:r>
                    </m:oMath>
                  </m:oMathPara>
                </a14:m>
                <a:endParaRPr lang="pt-BR" sz="4800" b="1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03" y="3604437"/>
                <a:ext cx="398949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>
            <a:extLst>
              <a:ext uri="{FF2B5EF4-FFF2-40B4-BE49-F238E27FC236}">
                <a16:creationId xmlns:a16="http://schemas.microsoft.com/office/drawing/2014/main" id="{AE364506-7135-453D-9EBB-F373F5D74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332623"/>
            <a:ext cx="3810000" cy="120015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A685E10F-AECC-4745-9681-0B92110EDA01}"/>
              </a:ext>
            </a:extLst>
          </p:cNvPr>
          <p:cNvSpPr txBox="1"/>
          <p:nvPr/>
        </p:nvSpPr>
        <p:spPr>
          <a:xfrm>
            <a:off x="430619" y="1073023"/>
            <a:ext cx="8282762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Um gerador está em circuito aberto quando não há percurso fechado para as cargas elétricas. Nesse caso, não se estabelece corrente (i=0).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8652ED-5D8D-4CEC-89FA-930E096B0E2B}"/>
              </a:ext>
            </a:extLst>
          </p:cNvPr>
          <p:cNvSpPr txBox="1"/>
          <p:nvPr/>
        </p:nvSpPr>
        <p:spPr>
          <a:xfrm>
            <a:off x="2667000" y="2624921"/>
            <a:ext cx="352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1302071-8692-4C0E-9C99-BB856D1C79E6}"/>
              </a:ext>
            </a:extLst>
          </p:cNvPr>
          <p:cNvSpPr txBox="1"/>
          <p:nvPr/>
        </p:nvSpPr>
        <p:spPr>
          <a:xfrm>
            <a:off x="6204285" y="2615663"/>
            <a:ext cx="352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150059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744896"/>
            <a:ext cx="9144000" cy="2008908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bg1"/>
              </a:solidFill>
            </a:endParaRPr>
          </a:p>
        </p:txBody>
      </p:sp>
      <p:sp>
        <p:nvSpPr>
          <p:cNvPr id="4101" name="Título 1"/>
          <p:cNvSpPr>
            <a:spLocks noGrp="1"/>
          </p:cNvSpPr>
          <p:nvPr>
            <p:ph type="ctrTitle"/>
          </p:nvPr>
        </p:nvSpPr>
        <p:spPr>
          <a:xfrm>
            <a:off x="579719" y="2251241"/>
            <a:ext cx="7862888" cy="1433513"/>
          </a:xfrm>
        </p:spPr>
        <p:txBody>
          <a:bodyPr/>
          <a:lstStyle/>
          <a:p>
            <a:pPr algn="ctr">
              <a:defRPr/>
            </a:pPr>
            <a:r>
              <a:rPr lang="pt-BR" altLang="pt-BR" sz="4000" dirty="0">
                <a:solidFill>
                  <a:schemeClr val="bg1"/>
                </a:solidFill>
                <a:latin typeface="Book Antiqua" panose="02040602050305030304" pitchFamily="18" charset="0"/>
              </a:rPr>
              <a:t>Eletrodinâmica                      </a:t>
            </a:r>
            <a:r>
              <a:rPr lang="pt-BR" altLang="pt-BR" sz="2800" dirty="0">
                <a:solidFill>
                  <a:schemeClr val="bg1"/>
                </a:solidFill>
                <a:latin typeface="Book Antiqua" panose="02040602050305030304" pitchFamily="18" charset="0"/>
              </a:rPr>
              <a:t>Geradores e Receptores</a:t>
            </a:r>
            <a:endParaRPr lang="pt-BR" altLang="pt-BR" sz="4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2295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5004"/>
            <a:ext cx="1509713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ítulo 1"/>
          <p:cNvSpPr txBox="1">
            <a:spLocks/>
          </p:cNvSpPr>
          <p:nvPr/>
        </p:nvSpPr>
        <p:spPr bwMode="auto">
          <a:xfrm>
            <a:off x="0" y="2967998"/>
            <a:ext cx="9022326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1800" b="1" dirty="0">
                <a:solidFill>
                  <a:srgbClr val="46464A"/>
                </a:solidFill>
                <a:latin typeface="Century Schoolbook" panose="02040604050505020304" pitchFamily="18" charset="0"/>
              </a:rPr>
              <a:t>Christian Carneiro         José Matheus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D322104-8CE1-49DD-9A41-21C455A6A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36" y="46269"/>
            <a:ext cx="989239" cy="13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28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Gerador em curto-circuito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430619" y="1073023"/>
            <a:ext cx="8282762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Dizemos que um gerador está </a:t>
            </a:r>
            <a:r>
              <a:rPr lang="pt-BR" sz="1800" dirty="0" err="1">
                <a:solidFill>
                  <a:schemeClr val="tx1"/>
                </a:solidFill>
                <a:latin typeface="Sniglet" charset="0"/>
              </a:rPr>
              <a:t>curto-circuitado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quando seus terminais estão interligados por um fio de resistência elétrica desprezível. Isso significa que a </a:t>
            </a:r>
            <a:r>
              <a:rPr lang="pt-BR" sz="1800" dirty="0" err="1">
                <a:solidFill>
                  <a:schemeClr val="tx1"/>
                </a:solidFill>
                <a:latin typeface="Sniglet" charset="0"/>
              </a:rPr>
              <a:t>ddp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(U) entre os terminais do gerador é nula.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262617" y="2491472"/>
                <a:ext cx="6618766" cy="1729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i="0" dirty="0">
                    <a:latin typeface="Sniglet" panose="020B0604020202020204" charset="0"/>
                  </a:rPr>
                  <a:t>Utilizando a equação do gerador e fazend</a:t>
                </a:r>
                <a:r>
                  <a:rPr lang="pt-BR" sz="2000" dirty="0">
                    <a:latin typeface="Sniglet" panose="020B0604020202020204" charset="0"/>
                  </a:rPr>
                  <a:t>o U = 0: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pt-BR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𝛆</m:t>
                      </m:r>
                      <m:r>
                        <a:rPr lang="pt-BR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𝐫𝐢</m:t>
                      </m:r>
                      <m:r>
                        <a:rPr lang="pt-BR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pt-BR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𝐢</m:t>
                      </m:r>
                      <m:r>
                        <a:rPr lang="pt-BR" sz="2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num>
                        <m:den>
                          <m:r>
                            <a:rPr lang="pt-BR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den>
                      </m:f>
                    </m:oMath>
                  </m:oMathPara>
                </a14:m>
                <a:endParaRPr lang="pt-BR" sz="2000" b="1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pt-BR" sz="2000" dirty="0">
                    <a:latin typeface="Sniglet" panose="020B0604020202020204" charset="0"/>
                  </a:rPr>
                  <a:t>Essa corrente é chamada </a:t>
                </a:r>
                <a:r>
                  <a:rPr lang="pt-BR" sz="2000" b="1" dirty="0">
                    <a:latin typeface="Sniglet" panose="020B0604020202020204" charset="0"/>
                  </a:rPr>
                  <a:t>corrente de curto-circuito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0" smtClean="0">
                            <a:latin typeface="Cambria Math" panose="02040503050406030204" pitchFamily="18" charset="0"/>
                          </a:rPr>
                          <m:t>𝐢</m:t>
                        </m:r>
                      </m:e>
                      <m:sub>
                        <m:r>
                          <a:rPr lang="pt-BR" sz="2000" b="1" i="0" smtClean="0">
                            <a:latin typeface="Cambria Math" panose="02040503050406030204" pitchFamily="18" charset="0"/>
                          </a:rPr>
                          <m:t>𝐜𝐜</m:t>
                        </m:r>
                      </m:sub>
                    </m:sSub>
                  </m:oMath>
                </a14:m>
                <a:r>
                  <a:rPr lang="pt-BR" sz="2000" b="1" dirty="0">
                    <a:latin typeface="Sniglet" panose="020B0604020202020204" charset="0"/>
                  </a:rPr>
                  <a:t>).</a:t>
                </a:r>
              </a:p>
              <a:p>
                <a:endParaRPr lang="pt-BR" sz="3200" b="1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617" y="2491472"/>
                <a:ext cx="6618766" cy="1729833"/>
              </a:xfrm>
              <a:prstGeom prst="rect">
                <a:avLst/>
              </a:prstGeom>
              <a:blipFill>
                <a:blip r:embed="rId3"/>
                <a:stretch>
                  <a:fillRect l="-276" t="-2120" r="-2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25439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Curva característica do gerador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50" y="1288754"/>
            <a:ext cx="2933700" cy="2438400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1469244" y="1492291"/>
            <a:ext cx="31984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O gráfico que representa a </a:t>
            </a:r>
            <a:r>
              <a:rPr lang="pt-BR" sz="1800" dirty="0" err="1">
                <a:solidFill>
                  <a:schemeClr val="tx1"/>
                </a:solidFill>
                <a:latin typeface="Sniglet" charset="0"/>
              </a:rPr>
              <a:t>ddp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(U) entre os terminais do gerador em função da intensidade da corrente que o percorre é chamado de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curva característica do gerador.</a:t>
            </a:r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645888" y="1418830"/>
            <a:ext cx="2232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534246" y="1418829"/>
            <a:ext cx="223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6743191" y="3293681"/>
                <a:ext cx="1018577" cy="4894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5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5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e>
                        <m:sub>
                          <m:r>
                            <a:rPr lang="pt-BR" sz="1500" b="1" i="0" smtClean="0">
                              <a:latin typeface="Cambria Math" panose="02040503050406030204" pitchFamily="18" charset="0"/>
                            </a:rPr>
                            <m:t>𝐜𝐜</m:t>
                          </m:r>
                        </m:sub>
                      </m:sSub>
                      <m:r>
                        <a:rPr lang="pt-BR" sz="15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5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num>
                        <m:den>
                          <m:r>
                            <a:rPr lang="pt-BR" sz="15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den>
                      </m:f>
                    </m:oMath>
                  </m:oMathPara>
                </a14:m>
                <a:endParaRPr lang="pt-BR" sz="1500" b="1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191" y="3293681"/>
                <a:ext cx="1018577" cy="4894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Resultado de imagem para john travolta meme gif">
            <a:extLst>
              <a:ext uri="{FF2B5EF4-FFF2-40B4-BE49-F238E27FC236}">
                <a16:creationId xmlns:a16="http://schemas.microsoft.com/office/drawing/2014/main" id="{E65C0A29-3197-428C-90DA-893AF5D8B6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72" y="0"/>
            <a:ext cx="63801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761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Curva característica do gerador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50" y="1288754"/>
            <a:ext cx="2933700" cy="2438400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1373551" y="1907789"/>
            <a:ext cx="3198449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Observe que quanto maior é a intensidade da corrente no gerador, menor é a </a:t>
            </a:r>
            <a:r>
              <a:rPr lang="pt-BR" sz="1800" dirty="0" err="1">
                <a:solidFill>
                  <a:schemeClr val="tx1"/>
                </a:solidFill>
                <a:latin typeface="Sniglet" charset="0"/>
              </a:rPr>
              <a:t>ddp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(U) entre seus terminais.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645888" y="1418830"/>
            <a:ext cx="2232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534246" y="1418829"/>
            <a:ext cx="223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6743191" y="3293681"/>
                <a:ext cx="1018577" cy="4894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5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5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e>
                        <m:sub>
                          <m:r>
                            <a:rPr lang="pt-BR" sz="1500" b="1" i="0" smtClean="0">
                              <a:latin typeface="Cambria Math" panose="02040503050406030204" pitchFamily="18" charset="0"/>
                            </a:rPr>
                            <m:t>𝐜𝐜</m:t>
                          </m:r>
                        </m:sub>
                      </m:sSub>
                      <m:r>
                        <a:rPr lang="pt-BR" sz="15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5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5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num>
                        <m:den>
                          <m:r>
                            <a:rPr lang="pt-BR" sz="15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den>
                      </m:f>
                    </m:oMath>
                  </m:oMathPara>
                </a14:m>
                <a:endParaRPr lang="pt-BR" sz="1500" b="1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191" y="3293681"/>
                <a:ext cx="1018577" cy="4894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0997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Curva característica do gerador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061550" y="2231972"/>
            <a:ext cx="6932065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tx1"/>
                </a:solidFill>
                <a:latin typeface="Sniglet" charset="0"/>
              </a:rPr>
              <a:t>EXEMPLO</a:t>
            </a:r>
            <a:endParaRPr lang="pt-BR" sz="4800" b="1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72182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Curva característica do gerador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148750" y="1288754"/>
            <a:ext cx="2933700" cy="2494420"/>
            <a:chOff x="5148750" y="1288754"/>
            <a:chExt cx="2933700" cy="2494422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750" y="1288754"/>
              <a:ext cx="2933700" cy="2438400"/>
            </a:xfrm>
            <a:prstGeom prst="rect">
              <a:avLst/>
            </a:prstGeom>
          </p:spPr>
        </p:pic>
        <p:sp>
          <p:nvSpPr>
            <p:cNvPr id="3" name="CaixaDeTexto 2"/>
            <p:cNvSpPr txBox="1"/>
            <p:nvPr/>
          </p:nvSpPr>
          <p:spPr>
            <a:xfrm>
              <a:off x="5645888" y="1418830"/>
              <a:ext cx="2232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5534246" y="1418829"/>
              <a:ext cx="2232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ixaDeTexto 3"/>
                <p:cNvSpPr txBox="1"/>
                <p:nvPr/>
              </p:nvSpPr>
              <p:spPr>
                <a:xfrm>
                  <a:off x="6743190" y="3293682"/>
                  <a:ext cx="1018577" cy="48949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5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500" b="1" i="0" smtClean="0">
                                <a:latin typeface="Cambria Math" panose="02040503050406030204" pitchFamily="18" charset="0"/>
                              </a:rPr>
                              <m:t>𝐢</m:t>
                            </m:r>
                          </m:e>
                          <m:sub>
                            <m:r>
                              <a:rPr lang="pt-BR" sz="1500" b="1" i="0" smtClean="0">
                                <a:latin typeface="Cambria Math" panose="02040503050406030204" pitchFamily="18" charset="0"/>
                              </a:rPr>
                              <m:t>𝐜𝐜</m:t>
                            </m:r>
                          </m:sub>
                        </m:sSub>
                        <m:r>
                          <a:rPr lang="pt-BR" sz="1500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BR" sz="15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15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𝛆</m:t>
                            </m:r>
                          </m:num>
                          <m:den>
                            <m:r>
                              <a:rPr lang="pt-BR" sz="1500" b="1" i="0" smtClean="0">
                                <a:latin typeface="Cambria Math" panose="02040503050406030204" pitchFamily="18" charset="0"/>
                              </a:rPr>
                              <m:t>𝐫</m:t>
                            </m:r>
                          </m:den>
                        </m:f>
                      </m:oMath>
                    </m:oMathPara>
                  </a14:m>
                  <a:endParaRPr lang="pt-BR" sz="1500" b="1" dirty="0"/>
                </a:p>
              </p:txBody>
            </p:sp>
          </mc:Choice>
          <mc:Fallback xmlns="">
            <p:sp>
              <p:nvSpPr>
                <p:cNvPr id="4" name="CaixaDeTex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3190" y="3293682"/>
                  <a:ext cx="1018577" cy="4894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"/>
          <p:cNvSpPr txBox="1"/>
          <p:nvPr/>
        </p:nvSpPr>
        <p:spPr>
          <a:xfrm>
            <a:off x="716213" y="1572717"/>
            <a:ext cx="40208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Imagine uma pilha ligada a uma associação de lâmpadas em paralelo. Quanto mais lâmpadas ligadas, mais intensa será a corrente na pilha e, portanto, menor será a </a:t>
            </a:r>
            <a:r>
              <a:rPr lang="pt-BR" sz="1800" dirty="0" err="1">
                <a:solidFill>
                  <a:schemeClr val="tx1"/>
                </a:solidFill>
                <a:latin typeface="Sniglet" charset="0"/>
              </a:rPr>
              <a:t>ddp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(U) disponível entre seus terminais. Com isso, as lâmpadas brilharão cada vez menos à medida que são adicionadas novas lâmpadas</a:t>
            </a:r>
          </a:p>
        </p:txBody>
      </p:sp>
      <p:sp>
        <p:nvSpPr>
          <p:cNvPr id="13" name="Seta para a Direita 12"/>
          <p:cNvSpPr/>
          <p:nvPr/>
        </p:nvSpPr>
        <p:spPr>
          <a:xfrm>
            <a:off x="6859073" y="1572717"/>
            <a:ext cx="786809" cy="138933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"/>
          <p:cNvSpPr txBox="1"/>
          <p:nvPr/>
        </p:nvSpPr>
        <p:spPr>
          <a:xfrm>
            <a:off x="5840818" y="1726606"/>
            <a:ext cx="277769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Sniglet" charset="0"/>
              </a:rPr>
              <a:t>Mais lâmpadas – Maior corrente</a:t>
            </a:r>
            <a:endParaRPr lang="pt-BR" sz="1600" b="1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3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04C884E-5220-4CAE-993E-D648503382AD}"/>
              </a:ext>
            </a:extLst>
          </p:cNvPr>
          <p:cNvSpPr txBox="1"/>
          <p:nvPr/>
        </p:nvSpPr>
        <p:spPr>
          <a:xfrm>
            <a:off x="534054" y="1151642"/>
            <a:ext cx="476946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t-BR" b="1" dirty="0">
                <a:solidFill>
                  <a:schemeClr val="tx1"/>
                </a:solidFill>
                <a:latin typeface="Sniglet" charset="0"/>
              </a:rPr>
              <a:t>(UFAL) </a:t>
            </a:r>
            <a:r>
              <a:rPr lang="pt-BR" dirty="0">
                <a:solidFill>
                  <a:schemeClr val="tx1"/>
                </a:solidFill>
                <a:latin typeface="Sniglet" charset="0"/>
              </a:rPr>
              <a:t>Comumente denomina-se gerador qualquer aparelho no qual a energia química, mecânica ou de outra natureza é transformada em energia elétrica. A curva característica é o gráfico que relaciona a intensidade de corrente i no gerador com a diferença de potencial (ddp) U entre seus terminais. Considerando que o gráfico a seguir representa a curva característica de um gerador hipotético, qual a intensidade da corrente de curto-circuito desse gerador?</a:t>
            </a:r>
          </a:p>
          <a:p>
            <a:pPr lvl="1" algn="ctr"/>
            <a:endParaRPr lang="pt-BR" dirty="0">
              <a:solidFill>
                <a:schemeClr val="tx1"/>
              </a:solidFill>
              <a:latin typeface="Sniglet" charset="0"/>
            </a:endParaRPr>
          </a:p>
          <a:p>
            <a:pPr lvl="1"/>
            <a:r>
              <a:rPr lang="pt-BR" dirty="0">
                <a:solidFill>
                  <a:schemeClr val="tx1"/>
                </a:solidFill>
                <a:latin typeface="Sniglet" charset="0"/>
              </a:rPr>
              <a:t>a) 0,15 A.</a:t>
            </a:r>
          </a:p>
          <a:p>
            <a:pPr lvl="1"/>
            <a:r>
              <a:rPr lang="pt-BR" dirty="0">
                <a:solidFill>
                  <a:schemeClr val="tx1"/>
                </a:solidFill>
                <a:latin typeface="Sniglet" charset="0"/>
              </a:rPr>
              <a:t>b) 1,5 A.</a:t>
            </a:r>
          </a:p>
          <a:p>
            <a:pPr lvl="1"/>
            <a:r>
              <a:rPr lang="pt-BR" dirty="0">
                <a:solidFill>
                  <a:schemeClr val="tx1"/>
                </a:solidFill>
                <a:latin typeface="Sniglet" charset="0"/>
              </a:rPr>
              <a:t>c) 15 A.</a:t>
            </a:r>
          </a:p>
          <a:p>
            <a:pPr lvl="1"/>
            <a:r>
              <a:rPr lang="pt-BR" dirty="0">
                <a:solidFill>
                  <a:schemeClr val="tx1"/>
                </a:solidFill>
                <a:latin typeface="Sniglet" charset="0"/>
              </a:rPr>
              <a:t>d) 30 A.</a:t>
            </a:r>
          </a:p>
          <a:p>
            <a:pPr lvl="1"/>
            <a:r>
              <a:rPr lang="pt-BR" dirty="0">
                <a:solidFill>
                  <a:schemeClr val="tx1"/>
                </a:solidFill>
                <a:latin typeface="Sniglet" charset="0"/>
              </a:rPr>
              <a:t>e) 32 A.</a:t>
            </a:r>
          </a:p>
          <a:p>
            <a:pPr lvl="1" algn="just"/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4098" name="Picture 2" descr="http://mundoeducacao.bol.uol.com.br/upload/conteudo/questao_01_me.jpg">
            <a:extLst>
              <a:ext uri="{FF2B5EF4-FFF2-40B4-BE49-F238E27FC236}">
                <a16:creationId xmlns:a16="http://schemas.microsoft.com/office/drawing/2014/main" id="{7136008E-88E1-4B01-9633-860F6F5E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1" y="1420967"/>
            <a:ext cx="3020241" cy="259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79743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Lei de </a:t>
            </a:r>
            <a:r>
              <a:rPr lang="pt-BR" dirty="0" err="1">
                <a:solidFill>
                  <a:schemeClr val="tx1"/>
                </a:solidFill>
                <a:latin typeface="Sniglet" charset="0"/>
              </a:rPr>
              <a:t>Pouillet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61" y="1255609"/>
            <a:ext cx="3332706" cy="1944792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661170" y="1340669"/>
            <a:ext cx="40809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Vamos considerar um gerador em um circuito elétrico. Esse gerador possui uma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força eletromotriz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(ε) e possui também uma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resistência interna 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(r), além de estar ligado a um único resistor de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resistência elétrica 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(R), como mostra a figura ao lado.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2531524" y="3639640"/>
            <a:ext cx="4080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A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diferença de potencial (U) 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pode ser calculada de duas formas: Pela equação do gerador e pela Lei de Ohm.</a:t>
            </a:r>
            <a:r>
              <a:rPr lang="pt-BR" sz="1800" baseline="-25000" dirty="0"/>
              <a:t> </a:t>
            </a:r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4603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Lei de </a:t>
            </a:r>
            <a:r>
              <a:rPr lang="pt-BR" dirty="0" err="1">
                <a:solidFill>
                  <a:schemeClr val="tx1"/>
                </a:solidFill>
                <a:latin typeface="Sniglet" charset="0"/>
              </a:rPr>
              <a:t>Pouillet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58" y="1488521"/>
            <a:ext cx="3332706" cy="1944792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661170" y="1073023"/>
            <a:ext cx="4080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Pela equação do gerador:</a:t>
            </a:r>
          </a:p>
          <a:p>
            <a:pPr algn="ctr"/>
            <a:endParaRPr lang="pt-BR" sz="1800" dirty="0">
              <a:solidFill>
                <a:schemeClr val="tx1"/>
              </a:solidFill>
              <a:latin typeface="Sniglet" charset="0"/>
            </a:endParaRPr>
          </a:p>
          <a:p>
            <a:pPr algn="ctr"/>
            <a:endParaRPr lang="pt-BR" sz="1800" dirty="0">
              <a:solidFill>
                <a:schemeClr val="tx1"/>
              </a:solidFill>
              <a:latin typeface="Sniglet" charset="0"/>
            </a:endParaRPr>
          </a:p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Pela Lei de Ohm:</a:t>
            </a:r>
          </a:p>
          <a:p>
            <a:pPr algn="ctr"/>
            <a:endParaRPr lang="pt-BR" sz="1800" dirty="0">
              <a:solidFill>
                <a:schemeClr val="tx1"/>
              </a:solidFill>
              <a:latin typeface="Sniglet" charset="0"/>
            </a:endParaRPr>
          </a:p>
          <a:p>
            <a:pPr algn="ctr"/>
            <a:endParaRPr lang="pt-BR" sz="1800" dirty="0">
              <a:solidFill>
                <a:schemeClr val="tx1"/>
              </a:solidFill>
              <a:latin typeface="Sniglet" charset="0"/>
            </a:endParaRPr>
          </a:p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Fazendo a igualdade entre as duas relações acima, temos: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1505483" y="1488521"/>
                <a:ext cx="2392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𝐀𝐁</m:t>
                          </m:r>
                        </m:sub>
                      </m:sSub>
                      <m:r>
                        <a:rPr lang="pt-BR" sz="1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𝛆</m:t>
                      </m:r>
                      <m:r>
                        <a:rPr lang="pt-BR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𝐫𝐢</m:t>
                      </m:r>
                    </m:oMath>
                  </m:oMathPara>
                </a14:m>
                <a:endParaRPr lang="pt-BR" sz="1800" b="1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483" y="1488521"/>
                <a:ext cx="2392325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1505483" y="2273351"/>
                <a:ext cx="23923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𝐀𝐁</m:t>
                          </m:r>
                        </m:sub>
                      </m:sSub>
                      <m:r>
                        <a:rPr lang="pt-BR" sz="1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𝐑𝐢</m:t>
                      </m:r>
                    </m:oMath>
                  </m:oMathPara>
                </a14:m>
                <a:endParaRPr lang="pt-BR" sz="1800" b="1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483" y="2273351"/>
                <a:ext cx="239232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505482" y="3381347"/>
                <a:ext cx="2392325" cy="575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1" i="0" smtClean="0">
                          <a:latin typeface="Cambria Math" panose="02040503050406030204" pitchFamily="18" charset="0"/>
                        </a:rPr>
                        <m:t>𝐢</m:t>
                      </m:r>
                      <m:r>
                        <a:rPr lang="pt-BR" sz="18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num>
                        <m:den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den>
                      </m:f>
                    </m:oMath>
                  </m:oMathPara>
                </a14:m>
                <a:endParaRPr lang="pt-BR" sz="1800" b="1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482" y="3381347"/>
                <a:ext cx="2392325" cy="5752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"/>
          <p:cNvSpPr txBox="1"/>
          <p:nvPr/>
        </p:nvSpPr>
        <p:spPr>
          <a:xfrm>
            <a:off x="1073888" y="4166177"/>
            <a:ext cx="6996224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Sniglet" panose="020B0604020202020204" charset="0"/>
              </a:rPr>
              <a:t>A equação final acima representa a </a:t>
            </a:r>
            <a:r>
              <a:rPr lang="pt-BR" sz="1800" b="1" dirty="0">
                <a:latin typeface="Sniglet" panose="020B0604020202020204" charset="0"/>
              </a:rPr>
              <a:t>Lei de </a:t>
            </a:r>
            <a:r>
              <a:rPr lang="pt-BR" sz="1800" b="1" dirty="0" err="1">
                <a:latin typeface="Sniglet" panose="020B0604020202020204" charset="0"/>
              </a:rPr>
              <a:t>Pouillet</a:t>
            </a:r>
            <a:r>
              <a:rPr lang="pt-BR" sz="1800" dirty="0">
                <a:latin typeface="Sniglet" panose="020B0604020202020204" charset="0"/>
              </a:rPr>
              <a:t> para um circuito gerador-resistor.</a:t>
            </a:r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368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Potências elétricas no gerador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39" y="1073023"/>
            <a:ext cx="3561907" cy="1729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/>
              <p:cNvSpPr txBox="1"/>
              <p:nvPr/>
            </p:nvSpPr>
            <p:spPr>
              <a:xfrm>
                <a:off x="2859304" y="2988806"/>
                <a:ext cx="315957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A potência elétrica que a pilha entrega à lâmpada é a potência elétrica </a:t>
                </a:r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útil 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(</a:t>
                </a:r>
                <a:r>
                  <a:rPr lang="pt-BR" sz="1800" dirty="0" err="1">
                    <a:solidFill>
                      <a:schemeClr val="tx1"/>
                    </a:solidFill>
                    <a:latin typeface="Sniglet" charset="0"/>
                  </a:rPr>
                  <a:t>Pot</a:t>
                </a:r>
                <a:r>
                  <a:rPr lang="pt-BR" sz="1800" baseline="-25000" dirty="0" err="1">
                    <a:solidFill>
                      <a:schemeClr val="tx1"/>
                    </a:solidFill>
                    <a:latin typeface="Sniglet" charset="0"/>
                  </a:rPr>
                  <a:t>u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) do gerador:</a:t>
                </a:r>
              </a:p>
              <a:p>
                <a:pPr algn="ctr"/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𝐏𝐨𝐭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𝐢</m:t>
                      </m:r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13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304" y="2988806"/>
                <a:ext cx="3159576" cy="1754326"/>
              </a:xfrm>
              <a:prstGeom prst="rect">
                <a:avLst/>
              </a:prstGeom>
              <a:blipFill>
                <a:blip r:embed="rId4"/>
                <a:stretch>
                  <a:fillRect t="-1389" r="-9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12269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Potências elétricas no gerador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39" y="1073023"/>
            <a:ext cx="3561907" cy="1729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/>
              <p:cNvSpPr txBox="1"/>
              <p:nvPr/>
            </p:nvSpPr>
            <p:spPr>
              <a:xfrm>
                <a:off x="1280370" y="3073866"/>
                <a:ext cx="631744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Já à potência elétrica dissipada na resistência interna da pilha vamos dar o nome de potência elétrica desperdiçada pelo gerador (</a:t>
                </a:r>
                <a:r>
                  <a:rPr lang="pt-BR" sz="1800" dirty="0" err="1">
                    <a:solidFill>
                      <a:schemeClr val="tx1"/>
                    </a:solidFill>
                    <a:latin typeface="Sniglet" charset="0"/>
                  </a:rPr>
                  <a:t>Pot</a:t>
                </a:r>
                <a:r>
                  <a:rPr lang="pt-BR" sz="1800" baseline="-25000" dirty="0" err="1">
                    <a:solidFill>
                      <a:schemeClr val="tx1"/>
                    </a:solidFill>
                    <a:latin typeface="Sniglet" charset="0"/>
                  </a:rPr>
                  <a:t>d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):</a:t>
                </a:r>
              </a:p>
              <a:p>
                <a:pPr algn="ctr"/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𝐏𝐨𝐭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𝐢</m:t>
                      </m:r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13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370" y="3073866"/>
                <a:ext cx="6317444" cy="1477328"/>
              </a:xfrm>
              <a:prstGeom prst="rect">
                <a:avLst/>
              </a:prstGeom>
              <a:blipFill>
                <a:blip r:embed="rId4"/>
                <a:stretch>
                  <a:fillRect t="-16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331039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54" y="828367"/>
            <a:ext cx="47625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hape 221"/>
          <p:cNvSpPr txBox="1">
            <a:spLocks noGrp="1"/>
          </p:cNvSpPr>
          <p:nvPr>
            <p:ph type="title"/>
          </p:nvPr>
        </p:nvSpPr>
        <p:spPr>
          <a:xfrm>
            <a:off x="2065951" y="4176968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Nos capítulos anteriores...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6736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7B90D9F-AF62-4884-922E-D397D040B999}"/>
              </a:ext>
            </a:extLst>
          </p:cNvPr>
          <p:cNvGrpSpPr/>
          <p:nvPr/>
        </p:nvGrpSpPr>
        <p:grpSpPr>
          <a:xfrm>
            <a:off x="745088" y="973842"/>
            <a:ext cx="7653824" cy="3663402"/>
            <a:chOff x="651976" y="850017"/>
            <a:chExt cx="7653824" cy="3663402"/>
          </a:xfrm>
        </p:grpSpPr>
        <p:sp>
          <p:nvSpPr>
            <p:cNvPr id="8" name="TextBox 1"/>
            <p:cNvSpPr txBox="1"/>
            <p:nvPr/>
          </p:nvSpPr>
          <p:spPr>
            <a:xfrm>
              <a:off x="651976" y="850017"/>
              <a:ext cx="7653824" cy="20313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dirty="0">
                  <a:latin typeface="Sniglet" panose="020B0604020202020204" charset="0"/>
                </a:rPr>
                <a:t>	Certo estudante dispõe de um voltímetro e de um amperímetro (ambos ideais), de um gerador elétrico (pilha) cuja resistência interna equivale a r = 4,5 Ω e de uma lâmpada incandescente com as seguintes inscrições nominais: 1,0W – 9,0V. Para que esses dispositivos sejam associados corretamente, proporcionando à lâmpada o maior brilho possível, sem “queimá-la”, o esquema que deverá ser utilizado é o ilustrado em qual figura? E a força eletromotriz (E) do gerador deverá ser igual a?</a:t>
              </a:r>
            </a:p>
          </p:txBody>
        </p:sp>
        <p:pic>
          <p:nvPicPr>
            <p:cNvPr id="5122" name="Picture 2" descr="Voltímetro, amperímetro, gerador, lâmpada">
              <a:extLst>
                <a:ext uri="{FF2B5EF4-FFF2-40B4-BE49-F238E27FC236}">
                  <a16:creationId xmlns:a16="http://schemas.microsoft.com/office/drawing/2014/main" id="{C06CE059-3731-4C4C-8018-96F13B788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005" y="3005167"/>
              <a:ext cx="5633765" cy="150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Resultado de imagem para voltÃ­metro">
            <a:extLst>
              <a:ext uri="{FF2B5EF4-FFF2-40B4-BE49-F238E27FC236}">
                <a16:creationId xmlns:a16="http://schemas.microsoft.com/office/drawing/2014/main" id="{F9881391-E129-41E4-8CD4-8890F428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73" y="2592480"/>
            <a:ext cx="536512" cy="53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B441E7B-09B6-49C6-9555-17CAFC19F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039" t="46505" r="42183" b="30600"/>
          <a:stretch/>
        </p:blipFill>
        <p:spPr>
          <a:xfrm>
            <a:off x="7245929" y="2757055"/>
            <a:ext cx="1219200" cy="1177636"/>
          </a:xfrm>
          <a:prstGeom prst="ellipse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5F7FCF-B470-42B5-B854-F4990E6A5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81" t="36352" r="38682"/>
          <a:stretch/>
        </p:blipFill>
        <p:spPr>
          <a:xfrm rot="5400000">
            <a:off x="-76202" y="3081368"/>
            <a:ext cx="1974275" cy="1821873"/>
          </a:xfrm>
          <a:prstGeom prst="ellipse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628878C-DAFA-4334-B524-7A5654A69C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48" t="32616" r="37595" b="8586"/>
          <a:stretch/>
        </p:blipFill>
        <p:spPr>
          <a:xfrm rot="5400000">
            <a:off x="1847371" y="3039826"/>
            <a:ext cx="1893475" cy="1789730"/>
          </a:xfrm>
          <a:prstGeom prst="ellipse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08BE22F-2A87-4D80-86EA-40E174422E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48" t="32616" r="37595" b="8586"/>
          <a:stretch/>
        </p:blipFill>
        <p:spPr>
          <a:xfrm rot="5400000">
            <a:off x="5532753" y="3039826"/>
            <a:ext cx="1893475" cy="1789730"/>
          </a:xfrm>
          <a:prstGeom prst="ellipse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82E0687-FD93-4F90-9816-8A3D4771BA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3" r="7424"/>
          <a:stretch/>
        </p:blipFill>
        <p:spPr>
          <a:xfrm rot="5400000">
            <a:off x="3519409" y="2850356"/>
            <a:ext cx="2228850" cy="20422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298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Rendimento elétrico do gerador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39" y="1073023"/>
            <a:ext cx="3561907" cy="1729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/>
              <p:cNvSpPr txBox="1"/>
              <p:nvPr/>
            </p:nvSpPr>
            <p:spPr>
              <a:xfrm>
                <a:off x="1280370" y="3073866"/>
                <a:ext cx="631744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Se você somar a potência útil com a desperdiçada, encontrará a potência elétrica </a:t>
                </a:r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total 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produzida pelo gerador (</a:t>
                </a:r>
                <a:r>
                  <a:rPr lang="pt-BR" sz="1800" dirty="0" err="1">
                    <a:solidFill>
                      <a:schemeClr val="tx1"/>
                    </a:solidFill>
                    <a:latin typeface="Sniglet" charset="0"/>
                  </a:rPr>
                  <a:t>Pot</a:t>
                </a:r>
                <a:r>
                  <a:rPr lang="pt-BR" sz="1800" baseline="-25000" dirty="0" err="1">
                    <a:solidFill>
                      <a:schemeClr val="tx1"/>
                    </a:solidFill>
                    <a:latin typeface="Sniglet" charset="0"/>
                  </a:rPr>
                  <a:t>t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):</a:t>
                </a:r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𝐏𝐨𝐭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𝑷𝒐𝒕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𝐮</m:t>
                          </m:r>
                        </m:sub>
                      </m:sSub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𝑷𝒐𝒕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sub>
                      </m:sSub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𝑷𝒐𝒕</m:t>
                          </m:r>
                        </m:e>
                        <m:sub>
                          <m: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  <m:sup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l-G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13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370" y="3073866"/>
                <a:ext cx="6317444" cy="1477328"/>
              </a:xfrm>
              <a:prstGeom prst="rect">
                <a:avLst/>
              </a:prstGeom>
              <a:blipFill>
                <a:blip r:embed="rId4"/>
                <a:stretch>
                  <a:fillRect l="-97" t="-2881" r="-6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82353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Rendimento elétrico do gerador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/>
              <p:cNvSpPr txBox="1"/>
              <p:nvPr/>
            </p:nvSpPr>
            <p:spPr>
              <a:xfrm>
                <a:off x="1413278" y="1073023"/>
                <a:ext cx="6317444" cy="3438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Como temos um desperdício de energia, podemos pensar em uma razão que expresse o </a:t>
                </a:r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rendimento elétrico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 do gerador. Essa razão é o número </a:t>
                </a:r>
                <a:r>
                  <a:rPr lang="el-GR" sz="1800" dirty="0">
                    <a:solidFill>
                      <a:schemeClr val="tx1"/>
                    </a:solidFill>
                    <a:latin typeface="Sniglet" charset="0"/>
                  </a:rPr>
                  <a:t>η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:</a:t>
                </a:r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800" b="1" dirty="0">
                          <a:solidFill>
                            <a:schemeClr val="tx1"/>
                          </a:solidFill>
                          <a:latin typeface="Sniglet" charset="0"/>
                        </a:rPr>
                        <m:t>η</m:t>
                      </m:r>
                      <m:r>
                        <a:rPr lang="pt-BR" sz="1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𝐏𝐨𝐭</m:t>
                              </m:r>
                            </m:e>
                            <m:sub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𝐏𝐨𝐭</m:t>
                              </m:r>
                            </m:e>
                            <m:sub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Como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𝐏𝐨𝐭</m:t>
                        </m:r>
                      </m:e>
                      <m:sub>
                        <m:r>
                          <a:rPr lang="pt-BR" sz="18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  <m:r>
                      <a:rPr lang="pt-BR" sz="18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8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𝐔</m:t>
                    </m:r>
                    <m:r>
                      <a:rPr lang="pt-BR" sz="18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18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𝐢</m:t>
                    </m:r>
                  </m:oMath>
                </a14:m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 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𝐏𝐨𝐭</m:t>
                        </m:r>
                      </m:e>
                      <m:sub>
                        <m:r>
                          <a:rPr lang="pt-BR" sz="1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  <m:r>
                      <a:rPr lang="pt-B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pt-BR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, concluímos também que:</a:t>
                </a:r>
              </a:p>
              <a:p>
                <a:pPr algn="ctr"/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800" b="1" dirty="0">
                          <a:solidFill>
                            <a:schemeClr val="tx1"/>
                          </a:solidFill>
                          <a:latin typeface="Sniglet" charset="0"/>
                        </a:rPr>
                        <m:t>η</m:t>
                      </m:r>
                      <m:r>
                        <a:rPr lang="pt-BR" sz="18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𝐔</m:t>
                          </m:r>
                        </m:num>
                        <m:den>
                          <m:r>
                            <a:rPr lang="el-GR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den>
                      </m:f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13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8" y="1073023"/>
                <a:ext cx="6317444" cy="3438634"/>
              </a:xfrm>
              <a:prstGeom prst="rect">
                <a:avLst/>
              </a:prstGeom>
              <a:blipFill>
                <a:blip r:embed="rId3"/>
                <a:stretch>
                  <a:fillRect t="-7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56545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105968" y="1073023"/>
            <a:ext cx="6932065" cy="33740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dirty="0">
                <a:latin typeface="Sniglet" panose="020B0604020202020204" charset="0"/>
              </a:rPr>
              <a:t>Qual será a resistência interna para um gerador que possui </a:t>
            </a:r>
            <a:r>
              <a:rPr lang="pt-BR" sz="1800" dirty="0" err="1">
                <a:latin typeface="Sniglet" panose="020B0604020202020204" charset="0"/>
              </a:rPr>
              <a:t>fem</a:t>
            </a:r>
            <a:r>
              <a:rPr lang="pt-BR" sz="1800" dirty="0">
                <a:latin typeface="Sniglet" panose="020B0604020202020204" charset="0"/>
              </a:rPr>
              <a:t> igual a 50 V e rendimento de 60 % quando percorrido por uma corrente de 2,5 A?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latin typeface="Sniglet" panose="020B0604020202020204" charset="0"/>
              </a:rPr>
              <a:t>a) 8 Ω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latin typeface="Sniglet" panose="020B0604020202020204" charset="0"/>
              </a:rPr>
              <a:t>b) 4 Ω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latin typeface="Sniglet" panose="020B0604020202020204" charset="0"/>
              </a:rPr>
              <a:t>c) 2 Ω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latin typeface="Sniglet" panose="020B0604020202020204" charset="0"/>
              </a:rPr>
              <a:t>d) 16 Ω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latin typeface="Sniglet" panose="020B0604020202020204" charset="0"/>
              </a:rPr>
              <a:t>e) 20 Ω</a:t>
            </a:r>
          </a:p>
        </p:txBody>
      </p:sp>
    </p:spTree>
    <p:extLst>
      <p:ext uri="{BB962C8B-B14F-4D97-AF65-F5344CB8AC3E}">
        <p14:creationId xmlns:p14="http://schemas.microsoft.com/office/powerpoint/2010/main" val="91903421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Associação de geradores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413278" y="1052086"/>
            <a:ext cx="6317444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Assim como nos resistores, teremos três tipos de associações de geradores em circuitos elétricos. O conceito e disposição dos geradores nas diferentes associações também são análogos aos dos resistores.</a:t>
            </a:r>
            <a:endParaRPr lang="pt-BR" sz="18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1"/>
          <a:stretch/>
        </p:blipFill>
        <p:spPr>
          <a:xfrm>
            <a:off x="3435814" y="2469654"/>
            <a:ext cx="2661485" cy="138996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4" y="2955086"/>
            <a:ext cx="2857500" cy="4191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40722" r="13566" b="11938"/>
          <a:stretch/>
        </p:blipFill>
        <p:spPr>
          <a:xfrm>
            <a:off x="6222401" y="2576723"/>
            <a:ext cx="2750662" cy="1282895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515165" y="4022802"/>
            <a:ext cx="2499678" cy="4001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Associação em série</a:t>
            </a:r>
            <a:endParaRPr lang="pt-BR" sz="2000" b="1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511185" y="4022802"/>
            <a:ext cx="2499678" cy="70788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Associação em paralelo</a:t>
            </a:r>
            <a:endParaRPr lang="pt-BR" sz="2000" b="1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6346272" y="4022802"/>
            <a:ext cx="2499678" cy="4001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Associação mista</a:t>
            </a:r>
            <a:endParaRPr lang="pt-BR" sz="2000" b="1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6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Associação de geradores em série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10" y="1627417"/>
            <a:ext cx="4189180" cy="614413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1413278" y="2816854"/>
            <a:ext cx="6317444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Assim como na associação de resistores em série, a corrente elétrica que percorre o circuito é a mesma em todos os geradores.</a:t>
            </a:r>
          </a:p>
        </p:txBody>
      </p:sp>
    </p:spTree>
    <p:extLst>
      <p:ext uri="{BB962C8B-B14F-4D97-AF65-F5344CB8AC3E}">
        <p14:creationId xmlns:p14="http://schemas.microsoft.com/office/powerpoint/2010/main" val="25664665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Associação de geradores em série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10" y="1313439"/>
            <a:ext cx="4189180" cy="614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/>
              <p:cNvSpPr txBox="1"/>
              <p:nvPr/>
            </p:nvSpPr>
            <p:spPr>
              <a:xfrm>
                <a:off x="1413278" y="2168268"/>
                <a:ext cx="6317444" cy="125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Força eletromotriz equivalente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pt-BR" sz="1800" baseline="-25000" dirty="0">
                    <a:solidFill>
                      <a:schemeClr val="tx1"/>
                    </a:solidFill>
                    <a:latin typeface="Sniglet" charset="0"/>
                  </a:rPr>
                  <a:t>eq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):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…+</m:t>
                      </m:r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Resistência equivalente (</a:t>
                </a:r>
                <a:r>
                  <a:rPr lang="pt-BR" sz="1800" dirty="0" err="1">
                    <a:solidFill>
                      <a:schemeClr val="tx1"/>
                    </a:solidFill>
                    <a:latin typeface="Sniglet" charset="0"/>
                  </a:rPr>
                  <a:t>r</a:t>
                </a:r>
                <a:r>
                  <a:rPr lang="pt-BR" sz="1800" baseline="-25000" dirty="0" err="1">
                    <a:solidFill>
                      <a:schemeClr val="tx1"/>
                    </a:solidFill>
                    <a:latin typeface="Sniglet" charset="0"/>
                  </a:rPr>
                  <a:t>eq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):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</m:sub>
                      </m:sSub>
                      <m:r>
                        <a:rPr lang="pt-BR" sz="1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1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BR" sz="1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…+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1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8" y="2168268"/>
                <a:ext cx="6317444" cy="1250086"/>
              </a:xfrm>
              <a:prstGeom prst="rect">
                <a:avLst/>
              </a:prstGeom>
              <a:blipFill>
                <a:blip r:embed="rId4"/>
                <a:stretch>
                  <a:fillRect t="-2439" b="-9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"/>
              <p:cNvSpPr txBox="1"/>
              <p:nvPr/>
            </p:nvSpPr>
            <p:spPr>
              <a:xfrm>
                <a:off x="1413278" y="3808625"/>
                <a:ext cx="6317444" cy="66774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A diferença de potencial pode ser calculada então por: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e>
                        <m:sub>
                          <m:r>
                            <a:rPr lang="pt-BR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pt-BR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𝐢</m:t>
                      </m:r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14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8" y="3808625"/>
                <a:ext cx="6317444" cy="667747"/>
              </a:xfrm>
              <a:prstGeom prst="rect">
                <a:avLst/>
              </a:prstGeom>
              <a:blipFill>
                <a:blip r:embed="rId5"/>
                <a:stretch>
                  <a:fillRect t="-2655" b="-177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324260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Associação de geradores em paralelo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1"/>
          <a:stretch/>
        </p:blipFill>
        <p:spPr>
          <a:xfrm>
            <a:off x="2758353" y="1360859"/>
            <a:ext cx="3627294" cy="1894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"/>
              <p:cNvSpPr txBox="1"/>
              <p:nvPr/>
            </p:nvSpPr>
            <p:spPr>
              <a:xfrm>
                <a:off x="1413278" y="3401645"/>
                <a:ext cx="6317444" cy="94820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Na associação de geradores em paralelo, todos os geradores possuem a mesma força eletromotriz (</a:t>
                </a:r>
                <a:r>
                  <a:rPr lang="el-GR" sz="1800" dirty="0">
                    <a:solidFill>
                      <a:schemeClr val="tx1"/>
                    </a:solidFill>
                    <a:latin typeface="Sniglet" charset="0"/>
                  </a:rPr>
                  <a:t>ε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).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800" dirty="0">
                              <a:solidFill>
                                <a:schemeClr val="tx1"/>
                              </a:solidFill>
                              <a:latin typeface="Sniglet" charset="0"/>
                            </a:rPr>
                            <m:t>ε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</m:sub>
                      </m:sSub>
                      <m:r>
                        <a:rPr lang="pt-BR" sz="1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800" dirty="0">
                              <a:solidFill>
                                <a:schemeClr val="tx1"/>
                              </a:solidFill>
                              <a:latin typeface="Sniglet" charset="0"/>
                            </a:rPr>
                            <m:t>ε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800" dirty="0">
                              <a:solidFill>
                                <a:schemeClr val="tx1"/>
                              </a:solidFill>
                              <a:latin typeface="Sniglet" charset="0"/>
                            </a:rPr>
                            <m:t>ε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…</m:t>
                      </m:r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1800" dirty="0">
                              <a:solidFill>
                                <a:schemeClr val="tx1"/>
                              </a:solidFill>
                              <a:latin typeface="Sniglet" charset="0"/>
                            </a:rPr>
                            <m:t>ε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7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8" y="3401645"/>
                <a:ext cx="6317444" cy="948208"/>
              </a:xfrm>
              <a:prstGeom prst="rect">
                <a:avLst/>
              </a:prstGeom>
              <a:blipFill>
                <a:blip r:embed="rId4"/>
                <a:stretch>
                  <a:fillRect t="-125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934629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Associação de geradores em paralelo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/>
              <p:cNvSpPr txBox="1"/>
              <p:nvPr/>
            </p:nvSpPr>
            <p:spPr>
              <a:xfrm>
                <a:off x="520144" y="1162758"/>
                <a:ext cx="4466527" cy="2226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Resistência equivalente (</a:t>
                </a:r>
                <a14:m>
                  <m:oMath xmlns:m="http://schemas.openxmlformats.org/officeDocument/2006/math">
                    <m:r>
                      <a:rPr lang="pt-B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pt-BR" sz="1800" baseline="-25000" dirty="0" err="1">
                    <a:solidFill>
                      <a:schemeClr val="tx1"/>
                    </a:solidFill>
                    <a:latin typeface="Sniglet" charset="0"/>
                  </a:rPr>
                  <a:t>eq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):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den>
                      </m:f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…+</m:t>
                      </m:r>
                      <m:f>
                        <m:f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Corrente equivalente (</a:t>
                </a:r>
                <a:r>
                  <a:rPr lang="pt-BR" sz="1800" dirty="0" err="1">
                    <a:solidFill>
                      <a:schemeClr val="tx1"/>
                    </a:solidFill>
                    <a:latin typeface="Sniglet" charset="0"/>
                  </a:rPr>
                  <a:t>i</a:t>
                </a:r>
                <a:r>
                  <a:rPr lang="pt-BR" sz="1800" baseline="-25000" dirty="0" err="1">
                    <a:solidFill>
                      <a:schemeClr val="tx1"/>
                    </a:solidFill>
                    <a:latin typeface="Sniglet" charset="0"/>
                  </a:rPr>
                  <a:t>eq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):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𝐢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</m:sub>
                      </m:sSub>
                      <m:r>
                        <a:rPr lang="pt-BR" sz="1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𝐢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1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𝐢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BR" sz="1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…+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𝐢</m:t>
                          </m:r>
                        </m:e>
                        <m:sub>
                          <m:r>
                            <a:rPr lang="pt-BR" sz="1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sub>
                      </m:sSub>
                    </m:oMath>
                  </m:oMathPara>
                </a14:m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1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44" y="1162758"/>
                <a:ext cx="4466527" cy="22267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"/>
              <p:cNvSpPr txBox="1"/>
              <p:nvPr/>
            </p:nvSpPr>
            <p:spPr>
              <a:xfrm>
                <a:off x="1413278" y="3808625"/>
                <a:ext cx="6317444" cy="66774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A diferença de potencial pode ser calculada então por: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𝐔</m:t>
                          </m:r>
                        </m:e>
                        <m:sub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</m:e>
                        <m:sub>
                          <m:r>
                            <a:rPr lang="pt-BR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pt-BR" sz="18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𝐞𝐪</m:t>
                          </m:r>
                          <m:r>
                            <a:rPr lang="pt-BR" sz="1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pt-BR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𝐢</m:t>
                      </m:r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14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8" y="3808625"/>
                <a:ext cx="6317444" cy="667747"/>
              </a:xfrm>
              <a:prstGeom prst="rect">
                <a:avLst/>
              </a:prstGeom>
              <a:blipFill>
                <a:blip r:embed="rId4"/>
                <a:stretch>
                  <a:fillRect t="-2655" b="-177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1"/>
          <a:stretch/>
        </p:blipFill>
        <p:spPr>
          <a:xfrm>
            <a:off x="5073227" y="1328961"/>
            <a:ext cx="3627294" cy="18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2350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Associação de geradores mista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40722" r="13566" b="11938"/>
          <a:stretch/>
        </p:blipFill>
        <p:spPr>
          <a:xfrm>
            <a:off x="2375961" y="2752967"/>
            <a:ext cx="4392069" cy="2048439"/>
          </a:xfrm>
          <a:prstGeom prst="rect">
            <a:avLst/>
          </a:prstGeom>
        </p:spPr>
      </p:pic>
      <p:sp>
        <p:nvSpPr>
          <p:cNvPr id="8" name="TextBox 1"/>
          <p:cNvSpPr txBox="1"/>
          <p:nvPr/>
        </p:nvSpPr>
        <p:spPr>
          <a:xfrm>
            <a:off x="1105964" y="1166640"/>
            <a:ext cx="6932065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Quando se mistura associações em série e em paralelo, assim como nos resistores, temos uma associação mista. O procedimento de cálculo da diferença de potencial equivalente também é análogo.</a:t>
            </a:r>
            <a:endParaRPr lang="pt-BR" sz="2000" b="1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882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Curto-circuito de um resistor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430619" y="2306400"/>
            <a:ext cx="8282762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Sniglet" charset="0"/>
              </a:rPr>
              <a:t>Quando dois pontos de um circuito são ligados por um fio de resistência desprezível, dizemos que há </a:t>
            </a:r>
            <a:r>
              <a:rPr lang="pt-BR" sz="2400" b="1" dirty="0">
                <a:solidFill>
                  <a:schemeClr val="tx1"/>
                </a:solidFill>
                <a:latin typeface="Sniglet" charset="0"/>
              </a:rPr>
              <a:t>curto-circuito</a:t>
            </a:r>
            <a:r>
              <a:rPr lang="pt-BR" sz="2400" dirty="0">
                <a:solidFill>
                  <a:schemeClr val="tx1"/>
                </a:solidFill>
                <a:latin typeface="Sniglet" charset="0"/>
              </a:rPr>
              <a:t>, o que significa que os dois pontos têm o mesmo potencial.</a:t>
            </a:r>
          </a:p>
        </p:txBody>
      </p:sp>
    </p:spTree>
    <p:extLst>
      <p:ext uri="{BB962C8B-B14F-4D97-AF65-F5344CB8AC3E}">
        <p14:creationId xmlns:p14="http://schemas.microsoft.com/office/powerpoint/2010/main" val="220266707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105964" y="1166640"/>
            <a:ext cx="6932065" cy="9687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(UFPA) No circuito, E1 = 2,0 V, E2= 4,0 V, r1 = 1,0 Ω, r2 = 2,0 Ω e   R = 5,0 Ω. O valor da intensidade de corrente no circuito é:</a:t>
            </a:r>
            <a:endParaRPr lang="pt-BR" sz="20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050" name="Picture 2" descr="aula23_fig005.tif">
            <a:extLst>
              <a:ext uri="{FF2B5EF4-FFF2-40B4-BE49-F238E27FC236}">
                <a16:creationId xmlns:a16="http://schemas.microsoft.com/office/drawing/2014/main" id="{6F30BA51-4559-4C8A-8422-4C3AAB3A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37" y="2589983"/>
            <a:ext cx="3984917" cy="17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5762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86" y="2518365"/>
            <a:ext cx="2209289" cy="21110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83" y="1073023"/>
            <a:ext cx="1639221" cy="229491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1061550" y="1727078"/>
            <a:ext cx="3200565" cy="2246769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Receptor elétrico 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é qualquer dispositivo que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transforma energia elétrica em energia não-elétrica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 que não seja somente em energia térmica</a:t>
            </a:r>
            <a:endParaRPr lang="pt-BR" sz="2000" b="1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4043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86" y="2518365"/>
            <a:ext cx="2209289" cy="21110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83" y="1073023"/>
            <a:ext cx="1639221" cy="229491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1061550" y="1658252"/>
            <a:ext cx="3200565" cy="2246769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Os dispositivos que convertem energia elétrica totalmente em energia térmica </a:t>
            </a:r>
            <a:r>
              <a:rPr lang="pt-BR" sz="2000" b="1" dirty="0">
                <a:solidFill>
                  <a:srgbClr val="2A95B7"/>
                </a:solidFill>
                <a:latin typeface="Sniglet" charset="0"/>
              </a:rPr>
              <a:t>não são receptores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. Já estudamos eles, são os chamados </a:t>
            </a:r>
            <a:r>
              <a:rPr lang="pt-BR" sz="2000" b="1" dirty="0">
                <a:solidFill>
                  <a:srgbClr val="2A95B7"/>
                </a:solidFill>
                <a:latin typeface="Sniglet" charset="0"/>
              </a:rPr>
              <a:t>resistores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847920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39" y="1259836"/>
            <a:ext cx="1639221" cy="229491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1061550" y="1451775"/>
            <a:ext cx="3200565" cy="2862322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Um exemplo de receptor é o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motor elétrico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 que transforma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energia elétrica em energia mecânica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, sendo a base para o funcionamento de vários aparelhos,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como os ventiladores, batedeiras, liquidificadores etc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42" y="1259836"/>
            <a:ext cx="2252816" cy="225281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04" y="2709915"/>
            <a:ext cx="22764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6943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796246" y="1330495"/>
            <a:ext cx="7551508" cy="707886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Sendo assim, é fácil entender que os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receptores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 fazem o processo contrário aos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geradores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39" y="2556365"/>
            <a:ext cx="6346722" cy="120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5633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413278" y="1052086"/>
            <a:ext cx="6317444" cy="923330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A diferença principal de funcionamento entre receptores e geradores é que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 a corrente flui do polo positivo para o negativo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, no sentido contrário ao das cargas.</a:t>
            </a:r>
            <a:endParaRPr lang="pt-BR" sz="18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2ADB51C-B6A5-40EF-9223-5A77ED4A7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99" t="36335" r="16466" b="35456"/>
          <a:stretch/>
        </p:blipFill>
        <p:spPr>
          <a:xfrm>
            <a:off x="2049973" y="2150781"/>
            <a:ext cx="5036457" cy="254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0291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413278" y="1052086"/>
            <a:ext cx="6317444" cy="646331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Por isso, em vez de uma força eletromotriz, os receptores possuem uma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força contraeletromotriz (</a:t>
            </a:r>
            <a:r>
              <a:rPr lang="el-GR" sz="1800" b="1" dirty="0">
                <a:solidFill>
                  <a:schemeClr val="tx1"/>
                </a:solidFill>
                <a:latin typeface="Sniglet" charset="0"/>
              </a:rPr>
              <a:t>ε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’)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.</a:t>
            </a:r>
            <a:endParaRPr lang="pt-BR" sz="18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2ADB51C-B6A5-40EF-9223-5A77ED4A7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99" t="35548" r="16466" b="38285"/>
          <a:stretch/>
        </p:blipFill>
        <p:spPr>
          <a:xfrm>
            <a:off x="2053771" y="1922344"/>
            <a:ext cx="5036457" cy="23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4396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413278" y="1052086"/>
            <a:ext cx="6317444" cy="646331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Em um circuito elétrico, os receptores são representados assim:</a:t>
            </a:r>
            <a:endParaRPr lang="pt-BR" sz="18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726376-FE18-4077-A2EF-435693186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92" t="31275" r="17078" b="31525"/>
          <a:stretch/>
        </p:blipFill>
        <p:spPr>
          <a:xfrm>
            <a:off x="2497395" y="1887794"/>
            <a:ext cx="4141472" cy="28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8132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1B02E806-1FE9-4AC7-8A10-D3656029FF56}"/>
              </a:ext>
            </a:extLst>
          </p:cNvPr>
          <p:cNvSpPr txBox="1"/>
          <p:nvPr/>
        </p:nvSpPr>
        <p:spPr>
          <a:xfrm>
            <a:off x="1413278" y="1052086"/>
            <a:ext cx="6317444" cy="369332"/>
          </a:xfrm>
          <a:prstGeom prst="rect">
            <a:avLst/>
          </a:prstGeom>
          <a:solidFill>
            <a:srgbClr val="2A95B7"/>
          </a:solidFill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CURVA CARACTERÍSTICA DE UM RECEPTOR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6FD2371E-B08C-4835-A863-8A42FEEFFC67}"/>
                  </a:ext>
                </a:extLst>
              </p:cNvPr>
              <p:cNvSpPr txBox="1"/>
              <p:nvPr/>
            </p:nvSpPr>
            <p:spPr>
              <a:xfrm>
                <a:off x="1413278" y="1617720"/>
                <a:ext cx="6317444" cy="369332"/>
              </a:xfrm>
              <a:prstGeom prst="rect">
                <a:avLst/>
              </a:prstGeom>
              <a:ln>
                <a:solidFill>
                  <a:srgbClr val="2A95B7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𝐔</m:t>
                    </m:r>
                    <m:r>
                      <a:rPr lang="pt-BR" sz="1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l-GR" sz="1800" b="1" dirty="0">
                        <a:solidFill>
                          <a:schemeClr val="tx1"/>
                        </a:solidFill>
                        <a:latin typeface="Sniglet" charset="0"/>
                      </a:rPr>
                      <m:t>ε</m:t>
                    </m:r>
                    <m:r>
                      <a:rPr lang="pt-BR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pt-BR" sz="1800" b="1" i="0" dirty="0" smtClean="0">
                        <a:solidFill>
                          <a:schemeClr val="tx1"/>
                        </a:solidFill>
                        <a:latin typeface="Sniglet" charset="0"/>
                      </a:rPr>
                      <m:t>"</m:t>
                    </m:r>
                    <m:r>
                      <a:rPr lang="pt-BR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pt-B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′.</m:t>
                    </m:r>
                    <m:r>
                      <a:rPr lang="pt-B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6FD2371E-B08C-4835-A863-8A42FEEFF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8" y="1617720"/>
                <a:ext cx="631744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2A95B7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>
            <a:extLst>
              <a:ext uri="{FF2B5EF4-FFF2-40B4-BE49-F238E27FC236}">
                <a16:creationId xmlns:a16="http://schemas.microsoft.com/office/drawing/2014/main" id="{359BD103-86B5-4A07-BCE7-6A315AFDE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9" t="28971" r="51338" b="46831"/>
          <a:stretch/>
        </p:blipFill>
        <p:spPr>
          <a:xfrm>
            <a:off x="1990530" y="2252132"/>
            <a:ext cx="5467740" cy="24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9568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Lei de </a:t>
            </a:r>
            <a:r>
              <a:rPr lang="pt-BR" dirty="0" err="1">
                <a:solidFill>
                  <a:schemeClr val="tx1"/>
                </a:solidFill>
                <a:latin typeface="Sniglet" charset="0"/>
              </a:rPr>
              <a:t>Pouillet</a:t>
            </a:r>
            <a:r>
              <a:rPr lang="pt-BR" dirty="0">
                <a:solidFill>
                  <a:schemeClr val="tx1"/>
                </a:solidFill>
                <a:latin typeface="Sniglet" charset="0"/>
              </a:rPr>
              <a:t>: circuito gerador-resistor-receptor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840353" y="2230833"/>
                <a:ext cx="2392325" cy="638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1" i="0" smtClean="0">
                          <a:latin typeface="Cambria Math" panose="02040503050406030204" pitchFamily="18" charset="0"/>
                        </a:rPr>
                        <m:t>𝐢</m:t>
                      </m:r>
                      <m:r>
                        <a:rPr lang="pt-BR" sz="18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  <m:r>
                            <a:rPr lang="pt-BR" sz="1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1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  <m:r>
                            <a:rPr lang="pt-BR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pt-BR" sz="1800" b="1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53" y="2230833"/>
                <a:ext cx="2392325" cy="6383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"/>
          <p:cNvSpPr txBox="1"/>
          <p:nvPr/>
        </p:nvSpPr>
        <p:spPr>
          <a:xfrm>
            <a:off x="1086226" y="4028525"/>
            <a:ext cx="6996224" cy="646331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Sniglet" panose="020B0604020202020204" charset="0"/>
              </a:rPr>
              <a:t>A equação final acima representa a </a:t>
            </a:r>
            <a:r>
              <a:rPr lang="pt-BR" sz="1800" b="1" dirty="0">
                <a:latin typeface="Sniglet" panose="020B0604020202020204" charset="0"/>
              </a:rPr>
              <a:t>Lei de </a:t>
            </a:r>
            <a:r>
              <a:rPr lang="pt-BR" sz="1800" b="1" dirty="0" err="1">
                <a:latin typeface="Sniglet" panose="020B0604020202020204" charset="0"/>
              </a:rPr>
              <a:t>Pouillet</a:t>
            </a:r>
            <a:r>
              <a:rPr lang="pt-BR" sz="1800" dirty="0">
                <a:latin typeface="Sniglet" panose="020B0604020202020204" charset="0"/>
              </a:rPr>
              <a:t> para um circuito gerador-resistor-receptor.</a:t>
            </a:r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F8CDF6A-27B3-49DB-B34F-60A503945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4" t="17236" r="46505" b="50340"/>
          <a:stretch/>
        </p:blipFill>
        <p:spPr>
          <a:xfrm>
            <a:off x="3136490" y="1443535"/>
            <a:ext cx="4810549" cy="22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40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Curto-circuito de um resistor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697408" y="1762612"/>
            <a:ext cx="42829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	Em alguns casos, provocando um curto-circuito podemos eliminar um resistor do circuito, pois ele deixará de ser percorrido por corrente.</a:t>
            </a:r>
          </a:p>
          <a:p>
            <a:pPr algn="just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	Na figura ao lado vemos um circuito em que os pontos X e Y foram ligados por um fio de resistência desprezível.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11" y="1935127"/>
            <a:ext cx="3418718" cy="177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04730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151076" y="300941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Potências elétricas no receptor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81298" y="2356477"/>
            <a:ext cx="8560455" cy="1477328"/>
            <a:chOff x="269081" y="1776374"/>
            <a:chExt cx="8651518" cy="1477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"/>
                <p:cNvSpPr txBox="1"/>
                <p:nvPr/>
              </p:nvSpPr>
              <p:spPr>
                <a:xfrm>
                  <a:off x="269081" y="1776374"/>
                  <a:ext cx="3159576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A potência elétrica </a:t>
                  </a:r>
                  <a:r>
                    <a:rPr lang="pt-BR" sz="1800" b="1" dirty="0">
                      <a:solidFill>
                        <a:schemeClr val="tx1"/>
                      </a:solidFill>
                      <a:latin typeface="Sniglet" charset="0"/>
                    </a:rPr>
                    <a:t>útil </a:t>
                  </a:r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(</a:t>
                  </a:r>
                  <a:r>
                    <a:rPr lang="pt-BR" sz="1800" dirty="0" err="1">
                      <a:solidFill>
                        <a:schemeClr val="tx1"/>
                      </a:solidFill>
                      <a:latin typeface="Sniglet" charset="0"/>
                    </a:rPr>
                    <a:t>Pot</a:t>
                  </a:r>
                  <a:r>
                    <a:rPr lang="pt-BR" sz="1800" baseline="-25000" dirty="0" err="1">
                      <a:solidFill>
                        <a:schemeClr val="tx1"/>
                      </a:solidFill>
                      <a:latin typeface="Sniglet" charset="0"/>
                    </a:rPr>
                    <a:t>u</a:t>
                  </a:r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) do receptor é:</a:t>
                  </a:r>
                </a:p>
                <a:p>
                  <a:pPr algn="ctr"/>
                  <a:endParaRPr lang="pt-BR" sz="1800" dirty="0">
                    <a:solidFill>
                      <a:schemeClr val="tx1"/>
                    </a:solidFill>
                    <a:latin typeface="Sniglet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𝐏𝐨𝐭</m:t>
                            </m:r>
                          </m:e>
                          <m:sub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sub>
                        </m:sSub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8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𝛆</m:t>
                        </m:r>
                        <m:r>
                          <a:rPr lang="pt-BR" sz="1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′.</m:t>
                        </m:r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</m:t>
                        </m:r>
                      </m:oMath>
                    </m:oMathPara>
                  </a14:m>
                  <a:endParaRPr lang="pt-BR" sz="1800" b="1" dirty="0">
                    <a:solidFill>
                      <a:schemeClr val="tx1"/>
                    </a:solidFill>
                    <a:latin typeface="Sniglet" charset="0"/>
                  </a:endParaRPr>
                </a:p>
              </p:txBody>
            </p:sp>
          </mc:Choice>
          <mc:Fallback xmlns="">
            <p:sp>
              <p:nvSpPr>
                <p:cNvPr id="13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081" y="1776374"/>
                  <a:ext cx="3159576" cy="1200329"/>
                </a:xfrm>
                <a:prstGeom prst="rect">
                  <a:avLst/>
                </a:prstGeom>
                <a:blipFill>
                  <a:blip r:embed="rId3"/>
                  <a:stretch>
                    <a:fillRect l="-1563" t="-4082" r="-234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"/>
                <p:cNvSpPr txBox="1"/>
                <p:nvPr/>
              </p:nvSpPr>
              <p:spPr>
                <a:xfrm>
                  <a:off x="3304653" y="1776374"/>
                  <a:ext cx="2580371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Potência elétrica dissipada pelo receptor (</a:t>
                  </a:r>
                  <a:r>
                    <a:rPr lang="pt-BR" sz="1800" dirty="0" err="1">
                      <a:solidFill>
                        <a:schemeClr val="tx1"/>
                      </a:solidFill>
                      <a:latin typeface="Sniglet" charset="0"/>
                    </a:rPr>
                    <a:t>Pot</a:t>
                  </a:r>
                  <a:r>
                    <a:rPr lang="pt-BR" sz="1800" baseline="-25000" dirty="0" err="1">
                      <a:solidFill>
                        <a:schemeClr val="tx1"/>
                      </a:solidFill>
                      <a:latin typeface="Sniglet" charset="0"/>
                    </a:rPr>
                    <a:t>d</a:t>
                  </a:r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):</a:t>
                  </a:r>
                </a:p>
                <a:p>
                  <a:pPr algn="ctr"/>
                  <a:endParaRPr lang="pt-BR" sz="1800" dirty="0">
                    <a:solidFill>
                      <a:schemeClr val="tx1"/>
                    </a:solidFill>
                    <a:latin typeface="Sniglet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𝐏𝐨𝐭</m:t>
                            </m:r>
                          </m:e>
                          <m:sub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𝐝</m:t>
                            </m:r>
                          </m:sub>
                        </m:sSub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p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</m:t>
                        </m:r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²</m:t>
                        </m:r>
                      </m:oMath>
                    </m:oMathPara>
                  </a14:m>
                  <a:endParaRPr lang="pt-BR" sz="1800" b="1" dirty="0">
                    <a:solidFill>
                      <a:schemeClr val="tx1"/>
                    </a:solidFill>
                    <a:latin typeface="Sniglet" charset="0"/>
                  </a:endParaRPr>
                </a:p>
              </p:txBody>
            </p:sp>
          </mc:Choice>
          <mc:Fallback xmlns="">
            <p:sp>
              <p:nvSpPr>
                <p:cNvPr id="6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4653" y="1776374"/>
                  <a:ext cx="2580371" cy="1477328"/>
                </a:xfrm>
                <a:prstGeom prst="rect">
                  <a:avLst/>
                </a:prstGeom>
                <a:blipFill>
                  <a:blip r:embed="rId4"/>
                  <a:stretch>
                    <a:fillRect t="-206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"/>
                <p:cNvSpPr txBox="1"/>
                <p:nvPr/>
              </p:nvSpPr>
              <p:spPr>
                <a:xfrm>
                  <a:off x="5590058" y="1776374"/>
                  <a:ext cx="3330541" cy="12239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Potência elétrica  recebida (ou total)  (</a:t>
                  </a:r>
                  <a:r>
                    <a:rPr lang="pt-BR" sz="1800" dirty="0" err="1">
                      <a:solidFill>
                        <a:schemeClr val="tx1"/>
                      </a:solidFill>
                      <a:latin typeface="Sniglet" charset="0"/>
                    </a:rPr>
                    <a:t>Pot</a:t>
                  </a:r>
                  <a:r>
                    <a:rPr lang="pt-BR" sz="1800" baseline="-25000" dirty="0" err="1">
                      <a:solidFill>
                        <a:schemeClr val="tx1"/>
                      </a:solidFill>
                      <a:latin typeface="Sniglet" charset="0"/>
                    </a:rPr>
                    <a:t>r</a:t>
                  </a:r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):</a:t>
                  </a:r>
                </a:p>
                <a:p>
                  <a:pPr algn="ctr"/>
                  <a:endParaRPr lang="pt-BR" sz="1800" dirty="0">
                    <a:solidFill>
                      <a:schemeClr val="tx1"/>
                    </a:solidFill>
                    <a:latin typeface="Sniglet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𝐏𝐨𝐭</m:t>
                            </m:r>
                          </m:e>
                          <m:sub>
                            <m: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  <m:r>
                          <a:rPr lang="pt-B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 </m:t>
                        </m:r>
                        <m: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pt-BR" sz="1800" b="1" dirty="0">
                    <a:solidFill>
                      <a:schemeClr val="tx1"/>
                    </a:solidFill>
                    <a:latin typeface="Sniglet" charset="0"/>
                  </a:endParaRPr>
                </a:p>
              </p:txBody>
            </p:sp>
          </mc:Choice>
          <mc:Fallback xmlns="">
            <p:sp>
              <p:nvSpPr>
                <p:cNvPr id="7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0058" y="1776374"/>
                  <a:ext cx="3330541" cy="1223989"/>
                </a:xfrm>
                <a:prstGeom prst="rect">
                  <a:avLst/>
                </a:prstGeom>
                <a:blipFill>
                  <a:blip r:embed="rId5"/>
                  <a:stretch>
                    <a:fillRect l="-1109" t="-2500" r="-240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1"/>
          <p:cNvSpPr txBox="1"/>
          <p:nvPr/>
        </p:nvSpPr>
        <p:spPr>
          <a:xfrm>
            <a:off x="1073888" y="1156148"/>
            <a:ext cx="6996224" cy="923330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Sniglet" panose="020B0604020202020204" charset="0"/>
              </a:rPr>
              <a:t>As fórmulas para calcular as potências utilizadas em um receptor são </a:t>
            </a:r>
            <a:r>
              <a:rPr lang="pt-BR" sz="1800" b="1" dirty="0">
                <a:latin typeface="Sniglet" panose="020B0604020202020204" charset="0"/>
              </a:rPr>
              <a:t>semelhantes</a:t>
            </a:r>
            <a:r>
              <a:rPr lang="pt-BR" sz="1800" dirty="0">
                <a:latin typeface="Sniglet" panose="020B0604020202020204" charset="0"/>
              </a:rPr>
              <a:t> as de um gerador, </a:t>
            </a:r>
            <a:r>
              <a:rPr lang="pt-BR" sz="1800" b="1" dirty="0">
                <a:solidFill>
                  <a:srgbClr val="2A95B7"/>
                </a:solidFill>
                <a:latin typeface="Sniglet" panose="020B0604020202020204" charset="0"/>
              </a:rPr>
              <a:t>apenas trocando a força eletromotriz pela força contraeletromotriz</a:t>
            </a:r>
            <a:r>
              <a:rPr lang="pt-BR" sz="1800" dirty="0">
                <a:latin typeface="Sniglet" panose="020B0604020202020204" charset="0"/>
              </a:rPr>
              <a:t>.</a:t>
            </a:r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75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Rendimento elétrico do receptor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/>
              <p:cNvSpPr txBox="1"/>
              <p:nvPr/>
            </p:nvSpPr>
            <p:spPr>
              <a:xfrm>
                <a:off x="1413278" y="1073023"/>
                <a:ext cx="6317444" cy="3115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Uma razão que expresse o </a:t>
                </a:r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rendimento elétrico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 do receptor. Essa razão é o número </a:t>
                </a:r>
                <a:r>
                  <a:rPr lang="el-GR" sz="1800" dirty="0">
                    <a:solidFill>
                      <a:schemeClr val="tx1"/>
                    </a:solidFill>
                    <a:latin typeface="Sniglet" charset="0"/>
                  </a:rPr>
                  <a:t>η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:</a:t>
                </a:r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800" b="1" dirty="0">
                          <a:solidFill>
                            <a:schemeClr val="tx1"/>
                          </a:solidFill>
                          <a:latin typeface="Sniglet" charset="0"/>
                        </a:rPr>
                        <m:t>η</m:t>
                      </m:r>
                      <m:r>
                        <a:rPr lang="pt-BR" sz="1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𝐏𝐨𝐭</m:t>
                              </m:r>
                            </m:e>
                            <m:sub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𝐏𝐨𝐭</m:t>
                              </m:r>
                            </m:e>
                            <m:sub>
                              <m: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Como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𝐏𝐨𝐭</m:t>
                        </m:r>
                      </m:e>
                      <m:sub>
                        <m:r>
                          <a:rPr lang="pt-BR" sz="18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  <m:r>
                      <a:rPr lang="pt-BR" sz="18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8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𝛆</m:t>
                        </m:r>
                      </m:e>
                      <m:sup>
                        <m:r>
                          <a:rPr lang="pt-BR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BR" sz="1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pt-BR" sz="18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𝐢</m:t>
                    </m:r>
                  </m:oMath>
                </a14:m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 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𝐏𝐨𝐭</m:t>
                        </m:r>
                      </m:e>
                      <m:sub>
                        <m:r>
                          <a:rPr lang="pt-B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pt-B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pt-B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, concluímos também que:</a:t>
                </a:r>
              </a:p>
              <a:p>
                <a:pPr algn="ctr"/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800" b="1" dirty="0">
                          <a:solidFill>
                            <a:schemeClr val="tx1"/>
                          </a:solidFill>
                          <a:latin typeface="Sniglet" charset="0"/>
                        </a:rPr>
                        <m:t>η</m:t>
                      </m:r>
                      <m:r>
                        <a:rPr lang="pt-BR" sz="18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8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𝛆</m:t>
                              </m:r>
                            </m:e>
                            <m:sup>
                              <m:r>
                                <a:rPr lang="pt-BR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den>
                      </m:f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13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8" y="1073023"/>
                <a:ext cx="6317444" cy="3115020"/>
              </a:xfrm>
              <a:prstGeom prst="rect">
                <a:avLst/>
              </a:prstGeom>
              <a:blipFill>
                <a:blip r:embed="rId3"/>
                <a:stretch>
                  <a:fillRect t="-783" r="-1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062055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BEA375B-8C88-41C3-9116-9D68C2D02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4" t="22222" r="12346" b="57037"/>
          <a:stretch/>
        </p:blipFill>
        <p:spPr>
          <a:xfrm>
            <a:off x="1061550" y="1161386"/>
            <a:ext cx="7564238" cy="26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34736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94A502-ACE5-4BCB-823A-A709D90ED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03" t="20862" r="14609" b="28889"/>
          <a:stretch/>
        </p:blipFill>
        <p:spPr>
          <a:xfrm>
            <a:off x="2252131" y="837508"/>
            <a:ext cx="3835402" cy="34134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B4C9E4F-E859-4576-BD58-C9809AFD8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5" t="42140" r="51852" b="44527"/>
          <a:stretch/>
        </p:blipFill>
        <p:spPr>
          <a:xfrm>
            <a:off x="2408764" y="4051928"/>
            <a:ext cx="3522135" cy="8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8491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Resumo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61886A-FEBC-4745-BF69-B26F2F34C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6" t="40494" r="51029" b="35802"/>
          <a:stretch/>
        </p:blipFill>
        <p:spPr>
          <a:xfrm>
            <a:off x="1563116" y="1193593"/>
            <a:ext cx="6519334" cy="28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2685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592629"/>
            <a:ext cx="9144000" cy="2008908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bg1"/>
              </a:solidFill>
            </a:endParaRPr>
          </a:p>
        </p:txBody>
      </p:sp>
      <p:sp>
        <p:nvSpPr>
          <p:cNvPr id="4101" name="Título 1"/>
          <p:cNvSpPr>
            <a:spLocks noGrp="1"/>
          </p:cNvSpPr>
          <p:nvPr>
            <p:ph type="ctrTitle"/>
          </p:nvPr>
        </p:nvSpPr>
        <p:spPr>
          <a:xfrm>
            <a:off x="452990" y="2168024"/>
            <a:ext cx="7862888" cy="1433513"/>
          </a:xfrm>
        </p:spPr>
        <p:txBody>
          <a:bodyPr/>
          <a:lstStyle/>
          <a:p>
            <a:pPr algn="ctr">
              <a:defRPr/>
            </a:pPr>
            <a:r>
              <a:rPr lang="pt-BR" altLang="pt-BR" sz="4500" dirty="0">
                <a:solidFill>
                  <a:schemeClr val="bg1"/>
                </a:solidFill>
                <a:latin typeface="Book Antiqua" panose="02040602050305030304" pitchFamily="18" charset="0"/>
              </a:rPr>
              <a:t>Obrigado pela atenção!</a:t>
            </a:r>
            <a:endParaRPr lang="pt-BR" altLang="pt-BR" sz="495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2295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5004"/>
            <a:ext cx="1509713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ítulo 1"/>
          <p:cNvSpPr txBox="1">
            <a:spLocks/>
          </p:cNvSpPr>
          <p:nvPr/>
        </p:nvSpPr>
        <p:spPr bwMode="auto">
          <a:xfrm>
            <a:off x="55308" y="2967998"/>
            <a:ext cx="9022326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1800" b="1" dirty="0">
                <a:solidFill>
                  <a:srgbClr val="46464A"/>
                </a:solidFill>
                <a:latin typeface="Century Schoolbook" panose="02040604050505020304" pitchFamily="18" charset="0"/>
              </a:rPr>
              <a:t>Christian Carneiro         José Matheus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40FA1E5-0E09-43A6-B984-A8AD3905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36" y="46269"/>
            <a:ext cx="989239" cy="13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13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Curto-circuito de um resistor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963222" y="1794509"/>
            <a:ext cx="42829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	Quando a corrente elétrica atinge o ponto X, ela é totalmente desviada pelo fio de resistência r = 0, indo para o ponto Y.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Desse modo, os pontos X e Y passam a ter o mesmo potencial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 e podem ser considerados o mesmo ponto.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64" y="1378568"/>
            <a:ext cx="2358786" cy="25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6843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Curto-circuito de um resistor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"/>
              <p:cNvSpPr txBox="1"/>
              <p:nvPr/>
            </p:nvSpPr>
            <p:spPr>
              <a:xfrm>
                <a:off x="963222" y="1794509"/>
                <a:ext cx="4282970" cy="2052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	O resistor de resistência R2 não é percorrido por corrente e pode ser eliminado do circuito. Desse modo, a resistência equivalente desse circuito é calculada da seguinte maneira:</a:t>
                </a:r>
              </a:p>
              <a:p>
                <a:pPr algn="ctr"/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𝒆𝒒</m:t>
                          </m:r>
                        </m:sub>
                      </m:sSub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t-BR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 xmlns="">
          <p:sp>
            <p:nvSpPr>
              <p:cNvPr id="4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222" y="1794509"/>
                <a:ext cx="4282970" cy="2052741"/>
              </a:xfrm>
              <a:prstGeom prst="rect">
                <a:avLst/>
              </a:prstGeom>
              <a:blipFill>
                <a:blip r:embed="rId3"/>
                <a:stretch>
                  <a:fillRect l="-1138" t="-1187" r="-1138" b="-2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64" y="1378568"/>
            <a:ext cx="2358786" cy="25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384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Curto-circuito de um resistor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061550" y="2231972"/>
            <a:ext cx="6932065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tx1"/>
                </a:solidFill>
                <a:latin typeface="Sniglet" charset="0"/>
              </a:rPr>
              <a:t>EXEMPLO</a:t>
            </a:r>
            <a:endParaRPr lang="pt-BR" sz="4800" b="1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9064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Curto-circuito de um resistor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ECC9C1BC-BD52-4314-AE25-763225341D07}"/>
              </a:ext>
            </a:extLst>
          </p:cNvPr>
          <p:cNvGrpSpPr/>
          <p:nvPr/>
        </p:nvGrpSpPr>
        <p:grpSpPr>
          <a:xfrm>
            <a:off x="2392860" y="2647179"/>
            <a:ext cx="4358280" cy="648751"/>
            <a:chOff x="1481046" y="1323475"/>
            <a:chExt cx="4358280" cy="64875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CC325BA-DBF0-4F99-932C-7DF4FC8CB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17"/>
            <a:stretch/>
          </p:blipFill>
          <p:spPr>
            <a:xfrm>
              <a:off x="1481046" y="1502481"/>
              <a:ext cx="2032176" cy="469745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067BD8AB-0AB6-4B6F-BCA8-C87ECACA7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17"/>
            <a:stretch/>
          </p:blipFill>
          <p:spPr>
            <a:xfrm>
              <a:off x="2644098" y="1502480"/>
              <a:ext cx="2032176" cy="469745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7820CB4-7E05-48C0-9586-4414DD782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17"/>
            <a:stretch/>
          </p:blipFill>
          <p:spPr>
            <a:xfrm>
              <a:off x="3807150" y="1502479"/>
              <a:ext cx="2032176" cy="469745"/>
            </a:xfrm>
            <a:prstGeom prst="rect">
              <a:avLst/>
            </a:prstGeom>
          </p:spPr>
        </p:pic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567BE987-C913-4B3A-BF0A-5BA7A7C8BB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1747" y="1323475"/>
              <a:ext cx="0" cy="45005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02F34186-7B64-4C02-9D2F-90180BB43356}"/>
                </a:ext>
              </a:extLst>
            </p:cNvPr>
            <p:cNvCxnSpPr/>
            <p:nvPr/>
          </p:nvCxnSpPr>
          <p:spPr>
            <a:xfrm>
              <a:off x="2951747" y="1323475"/>
              <a:ext cx="230354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2560F56A-6F2C-4B28-857C-005DFDDF997C}"/>
                </a:ext>
              </a:extLst>
            </p:cNvPr>
            <p:cNvCxnSpPr/>
            <p:nvPr/>
          </p:nvCxnSpPr>
          <p:spPr>
            <a:xfrm>
              <a:off x="5260312" y="1323475"/>
              <a:ext cx="0" cy="45005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6F843B2-578A-4E7C-8438-4270174A3A51}"/>
                </a:ext>
              </a:extLst>
            </p:cNvPr>
            <p:cNvSpPr txBox="1"/>
            <p:nvPr/>
          </p:nvSpPr>
          <p:spPr>
            <a:xfrm>
              <a:off x="2390273" y="1348592"/>
              <a:ext cx="1521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B9E373A-E83B-4CAA-B381-148025D60389}"/>
                </a:ext>
              </a:extLst>
            </p:cNvPr>
            <p:cNvSpPr txBox="1"/>
            <p:nvPr/>
          </p:nvSpPr>
          <p:spPr>
            <a:xfrm>
              <a:off x="2238314" y="1425393"/>
              <a:ext cx="7134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3,0 </a:t>
              </a:r>
              <a:r>
                <a:rPr lang="el-G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pt-BR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387D92C-39A6-4D5E-9A1F-F29E3F861D97}"/>
                </a:ext>
              </a:extLst>
            </p:cNvPr>
            <p:cNvSpPr txBox="1"/>
            <p:nvPr/>
          </p:nvSpPr>
          <p:spPr>
            <a:xfrm>
              <a:off x="3574467" y="1348592"/>
              <a:ext cx="1521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EE1149E-2954-4A5C-8732-2E5B9E0B83CE}"/>
                </a:ext>
              </a:extLst>
            </p:cNvPr>
            <p:cNvSpPr txBox="1"/>
            <p:nvPr/>
          </p:nvSpPr>
          <p:spPr>
            <a:xfrm>
              <a:off x="4672002" y="1348592"/>
              <a:ext cx="1521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87B76865-6300-4CD9-8728-BA0ECD9CF93A}"/>
                </a:ext>
              </a:extLst>
            </p:cNvPr>
            <p:cNvSpPr txBox="1"/>
            <p:nvPr/>
          </p:nvSpPr>
          <p:spPr>
            <a:xfrm>
              <a:off x="3398961" y="1425393"/>
              <a:ext cx="7134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2,0 </a:t>
              </a:r>
              <a:r>
                <a:rPr lang="el-G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pt-BR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02C5D65-EBE5-491E-8496-4581508E327A}"/>
                </a:ext>
              </a:extLst>
            </p:cNvPr>
            <p:cNvSpPr txBox="1"/>
            <p:nvPr/>
          </p:nvSpPr>
          <p:spPr>
            <a:xfrm>
              <a:off x="4551904" y="1422863"/>
              <a:ext cx="7134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5,0 </a:t>
              </a:r>
              <a:r>
                <a:rPr lang="el-G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endParaRPr lang="pt-BR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1">
            <a:extLst>
              <a:ext uri="{FF2B5EF4-FFF2-40B4-BE49-F238E27FC236}">
                <a16:creationId xmlns:a16="http://schemas.microsoft.com/office/drawing/2014/main" id="{A5D57D51-5B8F-4350-BCA5-F972B9603DB4}"/>
              </a:ext>
            </a:extLst>
          </p:cNvPr>
          <p:cNvSpPr txBox="1"/>
          <p:nvPr/>
        </p:nvSpPr>
        <p:spPr>
          <a:xfrm>
            <a:off x="1428865" y="1364848"/>
            <a:ext cx="626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Determine a resistência equivalente entre os terminais A e B.</a:t>
            </a:r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561AB1B3-224E-497E-923D-BA4902556280}"/>
              </a:ext>
            </a:extLst>
          </p:cNvPr>
          <p:cNvCxnSpPr/>
          <p:nvPr/>
        </p:nvCxnSpPr>
        <p:spPr>
          <a:xfrm flipV="1">
            <a:off x="5242560" y="2185851"/>
            <a:ext cx="687977" cy="3918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">
            <a:extLst>
              <a:ext uri="{FF2B5EF4-FFF2-40B4-BE49-F238E27FC236}">
                <a16:creationId xmlns:a16="http://schemas.microsoft.com/office/drawing/2014/main" id="{6F4EE5AD-9CDF-4D3D-A6A4-EB5E87E1CB4F}"/>
              </a:ext>
            </a:extLst>
          </p:cNvPr>
          <p:cNvSpPr txBox="1"/>
          <p:nvPr/>
        </p:nvSpPr>
        <p:spPr>
          <a:xfrm>
            <a:off x="5735052" y="1736213"/>
            <a:ext cx="151152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Sniglet" charset="0"/>
              </a:rPr>
              <a:t>Fio de resistência elétrica desprezível.</a:t>
            </a:r>
            <a:endParaRPr lang="pt-BR" sz="1100" b="1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27" name="Chave Esquerda 26">
            <a:extLst>
              <a:ext uri="{FF2B5EF4-FFF2-40B4-BE49-F238E27FC236}">
                <a16:creationId xmlns:a16="http://schemas.microsoft.com/office/drawing/2014/main" id="{CCD31306-DE05-4C64-B5BE-92D33FFCF892}"/>
              </a:ext>
            </a:extLst>
          </p:cNvPr>
          <p:cNvSpPr/>
          <p:nvPr/>
        </p:nvSpPr>
        <p:spPr>
          <a:xfrm rot="16200000">
            <a:off x="4912849" y="2246640"/>
            <a:ext cx="204968" cy="230354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946C8B99-1AD7-4522-95AB-D32F9EDD1FC1}"/>
              </a:ext>
            </a:extLst>
          </p:cNvPr>
          <p:cNvSpPr txBox="1"/>
          <p:nvPr/>
        </p:nvSpPr>
        <p:spPr>
          <a:xfrm>
            <a:off x="3948531" y="3572255"/>
            <a:ext cx="213360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chemeClr val="tx1"/>
                </a:solidFill>
                <a:latin typeface="Sniglet" charset="0"/>
              </a:rPr>
              <a:t>Logo, a corrente elétrica não atravessa esse trecho.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E71552AF-7E07-43DF-B925-73A8BAF6B7EB}"/>
              </a:ext>
            </a:extLst>
          </p:cNvPr>
          <p:cNvSpPr txBox="1"/>
          <p:nvPr/>
        </p:nvSpPr>
        <p:spPr>
          <a:xfrm>
            <a:off x="430619" y="4506034"/>
            <a:ext cx="8282762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Portanto, a resistência equivalente será 3,0 </a:t>
            </a:r>
            <a:r>
              <a:rPr lang="el-G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pt-B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800" b="1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8444741-7E7C-433C-A569-B3E3A4C23638}"/>
              </a:ext>
            </a:extLst>
          </p:cNvPr>
          <p:cNvSpPr txBox="1"/>
          <p:nvPr/>
        </p:nvSpPr>
        <p:spPr>
          <a:xfrm>
            <a:off x="2322651" y="2748947"/>
            <a:ext cx="71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4253A99-0E4B-4405-8612-A6C45A8C1474}"/>
              </a:ext>
            </a:extLst>
          </p:cNvPr>
          <p:cNvSpPr txBox="1"/>
          <p:nvPr/>
        </p:nvSpPr>
        <p:spPr>
          <a:xfrm>
            <a:off x="6473843" y="2725979"/>
            <a:ext cx="71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pt-BR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537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 animBg="1"/>
      <p:bldP spid="31" grpId="0"/>
      <p:bldP spid="32" grpId="0" animBg="1"/>
    </p:bldLst>
  </p:timing>
</p:sld>
</file>

<file path=ppt/theme/theme1.xml><?xml version="1.0" encoding="utf-8"?>
<a:theme xmlns:a="http://schemas.openxmlformats.org/drawingml/2006/main" name="Seyton templat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2927</TotalTime>
  <Words>1745</Words>
  <Application>Microsoft Office PowerPoint</Application>
  <PresentationFormat>Apresentação na tela (16:9)</PresentationFormat>
  <Paragraphs>219</Paragraphs>
  <Slides>55</Slides>
  <Notes>52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3" baseType="lpstr">
      <vt:lpstr>Book Antiqua</vt:lpstr>
      <vt:lpstr>Times New Roman</vt:lpstr>
      <vt:lpstr>Patrick Hand SC</vt:lpstr>
      <vt:lpstr>Sniglet</vt:lpstr>
      <vt:lpstr>Arial</vt:lpstr>
      <vt:lpstr>Century Schoolbook</vt:lpstr>
      <vt:lpstr>Cambria Math</vt:lpstr>
      <vt:lpstr>Seyton template</vt:lpstr>
      <vt:lpstr>FÍSICA</vt:lpstr>
      <vt:lpstr>Eletrodinâmica                      Geradores e Receptores</vt:lpstr>
      <vt:lpstr>Nos capítulos anteriores...</vt:lpstr>
      <vt:lpstr>Curto-circuito de um resistor</vt:lpstr>
      <vt:lpstr>Curto-circuito de um resistor</vt:lpstr>
      <vt:lpstr>Curto-circuito de um resistor</vt:lpstr>
      <vt:lpstr>Curto-circuito de um resistor</vt:lpstr>
      <vt:lpstr>Curto-circuito de um resistor</vt:lpstr>
      <vt:lpstr>Curto-circuito de um resistor</vt:lpstr>
      <vt:lpstr>Curto-circuito de um resistor</vt:lpstr>
      <vt:lpstr>Curto-circuito de um resistor</vt:lpstr>
      <vt:lpstr>Medidas elétricas</vt:lpstr>
      <vt:lpstr>Medidas elétricas</vt:lpstr>
      <vt:lpstr>Medidas elétricas</vt:lpstr>
      <vt:lpstr>Geradores Elétricos</vt:lpstr>
      <vt:lpstr>Geradores Elétricos</vt:lpstr>
      <vt:lpstr>Equação do Gerador</vt:lpstr>
      <vt:lpstr>Exercício</vt:lpstr>
      <vt:lpstr>Gerador em Aberto</vt:lpstr>
      <vt:lpstr>Gerador em curto-circuito</vt:lpstr>
      <vt:lpstr>Curva característica do gerador</vt:lpstr>
      <vt:lpstr>Curva característica do gerador</vt:lpstr>
      <vt:lpstr>Curva característica do gerador</vt:lpstr>
      <vt:lpstr>Curva característica do gerador</vt:lpstr>
      <vt:lpstr>Exercício</vt:lpstr>
      <vt:lpstr>Lei de Pouillet</vt:lpstr>
      <vt:lpstr>Lei de Pouillet</vt:lpstr>
      <vt:lpstr>Potências elétricas no gerador</vt:lpstr>
      <vt:lpstr>Potências elétricas no gerador</vt:lpstr>
      <vt:lpstr>Exercício</vt:lpstr>
      <vt:lpstr>Rendimento elétrico do gerador</vt:lpstr>
      <vt:lpstr>Rendimento elétrico do gerador</vt:lpstr>
      <vt:lpstr>Exercício</vt:lpstr>
      <vt:lpstr>Associação de geradores</vt:lpstr>
      <vt:lpstr>Associação de geradores em série</vt:lpstr>
      <vt:lpstr>Associação de geradores em série</vt:lpstr>
      <vt:lpstr>Associação de geradores em paralelo</vt:lpstr>
      <vt:lpstr>Associação de geradores em paralelo</vt:lpstr>
      <vt:lpstr>Associação de geradores mista</vt:lpstr>
      <vt:lpstr>Exercício</vt:lpstr>
      <vt:lpstr>Receptores</vt:lpstr>
      <vt:lpstr>Receptores</vt:lpstr>
      <vt:lpstr>Receptores</vt:lpstr>
      <vt:lpstr>Receptores</vt:lpstr>
      <vt:lpstr>Receptores</vt:lpstr>
      <vt:lpstr>Receptores</vt:lpstr>
      <vt:lpstr>Receptores</vt:lpstr>
      <vt:lpstr>Receptores</vt:lpstr>
      <vt:lpstr>Lei de Pouillet: circuito gerador-resistor-receptor</vt:lpstr>
      <vt:lpstr>Potências elétricas no receptor</vt:lpstr>
      <vt:lpstr>Rendimento elétrico do receptor</vt:lpstr>
      <vt:lpstr>Exercício</vt:lpstr>
      <vt:lpstr>Exercício</vt:lpstr>
      <vt:lpstr>Resumo</vt:lpstr>
      <vt:lpstr>Obrigado pela atenção!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Hidrostática</dc:title>
  <dc:creator>PC04</dc:creator>
  <cp:lastModifiedBy>Christian Oliveira</cp:lastModifiedBy>
  <cp:revision>223</cp:revision>
  <dcterms:modified xsi:type="dcterms:W3CDTF">2018-09-08T10:41:22Z</dcterms:modified>
</cp:coreProperties>
</file>