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0"/>
  </p:notesMasterIdLst>
  <p:handoutMasterIdLst>
    <p:handoutMasterId r:id="rId31"/>
  </p:handoutMasterIdLst>
  <p:sldIdLst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2" r:id="rId15"/>
    <p:sldId id="321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5" r:id="rId24"/>
    <p:sldId id="333" r:id="rId25"/>
    <p:sldId id="330" r:id="rId26"/>
    <p:sldId id="331" r:id="rId27"/>
    <p:sldId id="332" r:id="rId28"/>
    <p:sldId id="334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274" autoAdjust="0"/>
  </p:normalViewPr>
  <p:slideViewPr>
    <p:cSldViewPr>
      <p:cViewPr>
        <p:scale>
          <a:sx n="60" d="100"/>
          <a:sy n="60" d="100"/>
        </p:scale>
        <p:origin x="-1020" y="-30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184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2F89CD5A-1831-4DC0-9195-F8BC54E562A6}" type="datetime1">
              <a:rPr lang="pt-BR" smtClean="0"/>
              <a:t>07/09/2018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A850423A-8BCE-448E-A97B-03A88B2B12C1}" type="slidenum">
              <a:rPr lang="pt-BR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854802EC-CF9F-4AE3-9B40-B01A31CE7788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01F2A70B-78F2-4DCF-B53B-C990D2FAFB8A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D227B-F07A-4C16-9F2A-01DF84C700B4}" type="datetimeFigureOut">
              <a:rPr lang="pt-BR" smtClean="0"/>
              <a:t>07/09/2018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4C1D1-C4F9-4941-9C4D-BF798951D0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0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5F2D-A096-4FD5-BD83-797F6E0C1C72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358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C6A9-EE6A-4780-8FCE-4F20EFD8D41A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561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DE052-B9FE-4956-B39E-0CFB4A212035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0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604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374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F6F60-E19F-415B-B493-7696EA6A1BCD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6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0B1C-FC4B-46DA-958E-71E71332DE93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6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8EE-0305-4714-B48C-0C264EDC3538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42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3732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E53ED-8EB4-421A-86DA-2AC5937C1338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31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E53ED-8EB4-421A-86DA-2AC5937C1338}" type="datetime1">
              <a:rPr lang="pt-BR" smtClean="0"/>
              <a:pPr/>
              <a:t>07/09/2018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861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447800"/>
            <a:ext cx="5091113" cy="453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3212" y="2589074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latin typeface="Exotc350 Bd BT" panose="04030805050B02020A03" pitchFamily="82" charset="0"/>
              </a:rPr>
              <a:t>IMPACTOS </a:t>
            </a:r>
          </a:p>
          <a:p>
            <a:r>
              <a:rPr lang="pt-BR" sz="5400" dirty="0">
                <a:latin typeface="Exotc350 Bd BT" panose="04030805050B02020A03" pitchFamily="82" charset="0"/>
              </a:rPr>
              <a:t> </a:t>
            </a:r>
            <a:r>
              <a:rPr lang="pt-BR" sz="5400" dirty="0" smtClean="0">
                <a:latin typeface="Exotc350 Bd BT" panose="04030805050B02020A03" pitchFamily="82" charset="0"/>
              </a:rPr>
              <a:t>           AMBIENTAIS </a:t>
            </a:r>
            <a:endParaRPr lang="pt-BR" sz="5400" dirty="0">
              <a:latin typeface="Exotc350 Bd BT" panose="04030805050B02020A03" pitchFamily="82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0" y="-15627"/>
            <a:ext cx="836612" cy="8170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216502" y="478304"/>
            <a:ext cx="836612" cy="81709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33740" y="69756"/>
            <a:ext cx="836612" cy="817096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08012" y="457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FPOP1-W9" panose="02010609010101010101" pitchFamily="1" charset="-128"/>
                <a:ea typeface="DFPOP1-W9" panose="02010609010101010101" pitchFamily="1" charset="-128"/>
              </a:rPr>
              <a:t>BIOLOGIA</a:t>
            </a:r>
            <a:endParaRPr lang="pt-B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FPOP1-W9" panose="02010609010101010101" pitchFamily="1" charset="-128"/>
              <a:ea typeface="DFPOP1-W9" panose="02010609010101010101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9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Efeito Estufa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2" y="204722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7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m para efeito estuf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2" y="1600200"/>
            <a:ext cx="6838950" cy="50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Efeito Estufa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Efeito Estufa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2" y="1371600"/>
            <a:ext cx="6623434" cy="452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Resultado de imagem para emoji pensati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3212" y="4114800"/>
            <a:ext cx="2546296" cy="240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 explicativo em forma de nuvem 4"/>
          <p:cNvSpPr/>
          <p:nvPr/>
        </p:nvSpPr>
        <p:spPr>
          <a:xfrm>
            <a:off x="912812" y="2362200"/>
            <a:ext cx="2514600" cy="1271786"/>
          </a:xfrm>
          <a:prstGeom prst="cloudCallout">
            <a:avLst>
              <a:gd name="adj1" fmla="val -20958"/>
              <a:gd name="adj2" fmla="val 84475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12812" y="27432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Comic Sans MS" panose="030F0702030302020204" pitchFamily="66" charset="0"/>
              </a:rPr>
              <a:t>Qual a crítica?</a:t>
            </a:r>
            <a:endParaRPr lang="pt-B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Protocolo de Kyoto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4" y="2354381"/>
            <a:ext cx="3724878" cy="397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265612" y="3011031"/>
            <a:ext cx="762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Documento que orienta aos países industrializados a reduzirem suas emissões de gases de efeito estufa a níveis  saudáveis às populações mundiais. Apenas os EUA não ratificaram tal documento. 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Em 2005, após a ratificação da Rússia, o Protocolo se tornou Lei Internacional. </a:t>
            </a:r>
            <a:endParaRPr lang="pt-BR" sz="2000" dirty="0">
              <a:latin typeface="Century Gothic" panose="020B0502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21" y="2354380"/>
            <a:ext cx="11607163" cy="39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das águas e solo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36612" y="2544901"/>
            <a:ext cx="10744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EUTROFIZAÇÃO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Causada pelo lançamento de dejetos humanos e de animais em rios, lagos e mares o que, devido à alta concentração de matéria orgânica, promove a </a:t>
            </a:r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proliferação de microalgas</a:t>
            </a:r>
            <a:r>
              <a:rPr lang="pt-BR" sz="2000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pt-BR" sz="2000" dirty="0" smtClean="0">
              <a:latin typeface="Century Gothic" panose="020B0502020202020204" pitchFamily="34" charset="0"/>
            </a:endParaRP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Devido à alta taxa de respiração que as microalgas realizam, ocorre </a:t>
            </a:r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decréscimo na quantidade de oxigênio disponível</a:t>
            </a:r>
            <a:r>
              <a:rPr lang="pt-BR" sz="2000" dirty="0" smtClean="0">
                <a:latin typeface="Century Gothic" panose="020B0502020202020204" pitchFamily="34" charset="0"/>
              </a:rPr>
              <a:t>, o que promove a morte da maioria das formas de vida aquáticas, inclusive as próprias microalgas. </a:t>
            </a:r>
            <a:endParaRPr lang="pt-BR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3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das águas e solo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15362" name="Picture 2" descr="Resultado de imagem para eutrofiz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6" y="2362200"/>
            <a:ext cx="3942511" cy="444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2362199"/>
            <a:ext cx="7245120" cy="444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15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das águas e solo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4212" y="2590800"/>
            <a:ext cx="1082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LIXO URBANO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O problema do lixo cresce com o crescimento populacional. Quanto  mais pessoas, mais lixo será produzido. A solução? 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Enterrar?</a:t>
            </a: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A decomposição gera o </a:t>
            </a:r>
            <a:r>
              <a:rPr lang="pt-BR" sz="2000" b="1" dirty="0" smtClean="0">
                <a:latin typeface="Century Gothic" panose="020B0502020202020204" pitchFamily="34" charset="0"/>
              </a:rPr>
              <a:t>chorume</a:t>
            </a:r>
            <a:r>
              <a:rPr lang="pt-BR" sz="2000" dirty="0" smtClean="0">
                <a:latin typeface="Century Gothic" panose="020B0502020202020204" pitchFamily="34" charset="0"/>
              </a:rPr>
              <a:t>, que pode contaminar o lençol freático e atingir os mananciais.</a:t>
            </a:r>
          </a:p>
          <a:p>
            <a:pPr algn="just"/>
            <a:endParaRPr lang="pt-BR" sz="2000" dirty="0" smtClean="0">
              <a:latin typeface="Century Gothic" panose="020B0502020202020204" pitchFamily="34" charset="0"/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Queimar?</a:t>
            </a: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Ocorreria a liberação de </a:t>
            </a:r>
            <a:r>
              <a:rPr lang="pt-BR" sz="2000" b="1" dirty="0" smtClean="0">
                <a:latin typeface="Century Gothic" panose="020B0502020202020204" pitchFamily="34" charset="0"/>
              </a:rPr>
              <a:t>gases poluentes </a:t>
            </a:r>
            <a:r>
              <a:rPr lang="pt-BR" sz="2000" dirty="0" smtClean="0">
                <a:latin typeface="Century Gothic" panose="020B0502020202020204" pitchFamily="34" charset="0"/>
              </a:rPr>
              <a:t>na atmosfera; além de contribuir para o aquecimento global.</a:t>
            </a:r>
            <a:endParaRPr lang="pt-BR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das águas e solo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4212" y="23622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RECICLAGEM DO LIXO</a:t>
            </a:r>
            <a:endParaRPr lang="pt-BR" sz="20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06938" y="3124200"/>
            <a:ext cx="292429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ALUMÍNIO 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331232" y="3124200"/>
            <a:ext cx="2895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PLÁSTICO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226831" y="3124200"/>
            <a:ext cx="271450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PAPEL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8941338" y="3124200"/>
            <a:ext cx="286807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ORGÂNICO</a:t>
            </a:r>
            <a:endParaRPr lang="pt-BR" b="1" dirty="0"/>
          </a:p>
        </p:txBody>
      </p:sp>
      <p:pic>
        <p:nvPicPr>
          <p:cNvPr id="16386" name="Picture 2" descr="Resultado de imagem para biodiges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72" y="3810000"/>
            <a:ext cx="805731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Desmatamento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5612" y="2514600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São consequências do desmatamento: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b="1" dirty="0" smtClean="0">
                <a:latin typeface="Century Gothic" panose="020B0502020202020204" pitchFamily="34" charset="0"/>
              </a:rPr>
              <a:t>Erosão do solo.</a:t>
            </a:r>
            <a:endParaRPr lang="pt-BR" sz="2000" b="1" dirty="0">
              <a:latin typeface="Century Gothic" panose="020B0502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3657600"/>
            <a:ext cx="474878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13412" y="4494074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voçorocas</a:t>
            </a:r>
            <a:r>
              <a:rPr lang="pt-BR" dirty="0" smtClean="0">
                <a:latin typeface="Century Gothic" panose="020B0502020202020204" pitchFamily="34" charset="0"/>
              </a:rPr>
              <a:t> são causadas ou por ação natural ou por ação antrópica.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remoção de árvores desnuda o solo e o expõe às ações naturais como chuvas e ventos, podendo, assim, surgirem depressões e instabilidade do solo.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Desmatamento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55612" y="2514600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São consequências do desmatamento: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b="1" dirty="0" smtClean="0">
                <a:latin typeface="Century Gothic" panose="020B0502020202020204" pitchFamily="34" charset="0"/>
              </a:rPr>
              <a:t>Empobrecimento do solo</a:t>
            </a:r>
            <a:endParaRPr lang="pt-BR" sz="2000" b="1" dirty="0">
              <a:latin typeface="Century Gothic" panose="020B0502020202020204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6" b="889"/>
          <a:stretch/>
        </p:blipFill>
        <p:spPr bwMode="auto">
          <a:xfrm>
            <a:off x="482927" y="3657600"/>
            <a:ext cx="4762500" cy="316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561012" y="4064675"/>
            <a:ext cx="624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remoção da cobertura vegetal impede o ciclo dos elementos que dela retornariam ao solo e o nutririam.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Além disso, com a consequente exposição do solo às ações da chuva, os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minerais</a:t>
            </a:r>
            <a:r>
              <a:rPr lang="pt-BR" dirty="0" smtClean="0">
                <a:latin typeface="Century Gothic" panose="020B0502020202020204" pitchFamily="34" charset="0"/>
              </a:rPr>
              <a:t> ali contidos são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carreados pela água</a:t>
            </a:r>
            <a:r>
              <a:rPr lang="pt-BR" dirty="0" smtClean="0">
                <a:latin typeface="Century Gothic" panose="020B0502020202020204" pitchFamily="34" charset="0"/>
              </a:rPr>
              <a:t>, contribuindo ao processo de empobrecimento. 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1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79412" y="1981200"/>
            <a:ext cx="1143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Bookman Old Style" panose="02050604050505020204" pitchFamily="18" charset="0"/>
              </a:rPr>
              <a:t>Diversos fatores vêm causando um acentuado declínio na capacidade de suporte dos ecossistemas. Dois fatores dão origem ao que chamamos impactos ambientais negativos:</a:t>
            </a:r>
          </a:p>
          <a:p>
            <a:pPr algn="just"/>
            <a:endParaRPr lang="pt-BR" sz="2000" dirty="0">
              <a:latin typeface="Bookman Old Style" panose="02050604050505020204" pitchFamily="18" charset="0"/>
            </a:endParaRPr>
          </a:p>
          <a:p>
            <a:pPr marL="342900" indent="-34290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Bookman Old Style" panose="02050604050505020204" pitchFamily="18" charset="0"/>
              </a:rPr>
              <a:t>Avanço tecnológico e industrial.</a:t>
            </a:r>
          </a:p>
          <a:p>
            <a:pPr marL="342900" indent="-34290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sz="2000" dirty="0" smtClean="0">
                <a:latin typeface="Bookman Old Style" panose="02050604050505020204" pitchFamily="18" charset="0"/>
              </a:rPr>
              <a:t>Crescimento populacional.</a:t>
            </a:r>
            <a:endParaRPr lang="pt-BR" sz="2000" dirty="0">
              <a:latin typeface="Bookman Old Style" panose="02050604050505020204" pitchFamily="18" charset="0"/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2680138" y="3405352"/>
            <a:ext cx="6716110" cy="2869324"/>
          </a:xfrm>
          <a:custGeom>
            <a:avLst/>
            <a:gdLst>
              <a:gd name="connsiteX0" fmla="*/ 0 w 6716110"/>
              <a:gd name="connsiteY0" fmla="*/ 2869324 h 2869324"/>
              <a:gd name="connsiteX1" fmla="*/ 1749972 w 6716110"/>
              <a:gd name="connsiteY1" fmla="*/ 1765738 h 2869324"/>
              <a:gd name="connsiteX2" fmla="*/ 2695903 w 6716110"/>
              <a:gd name="connsiteY2" fmla="*/ 867103 h 2869324"/>
              <a:gd name="connsiteX3" fmla="*/ 3767959 w 6716110"/>
              <a:gd name="connsiteY3" fmla="*/ 2033751 h 2869324"/>
              <a:gd name="connsiteX4" fmla="*/ 6716110 w 6716110"/>
              <a:gd name="connsiteY4" fmla="*/ 0 h 286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16110" h="2869324">
                <a:moveTo>
                  <a:pt x="0" y="2869324"/>
                </a:moveTo>
                <a:cubicBezTo>
                  <a:pt x="650327" y="2484382"/>
                  <a:pt x="1300655" y="2099441"/>
                  <a:pt x="1749972" y="1765738"/>
                </a:cubicBezTo>
                <a:cubicBezTo>
                  <a:pt x="2199289" y="1432035"/>
                  <a:pt x="2359572" y="822434"/>
                  <a:pt x="2695903" y="867103"/>
                </a:cubicBezTo>
                <a:cubicBezTo>
                  <a:pt x="3032234" y="911772"/>
                  <a:pt x="3097925" y="2178268"/>
                  <a:pt x="3767959" y="2033751"/>
                </a:cubicBezTo>
                <a:cubicBezTo>
                  <a:pt x="4437993" y="1889234"/>
                  <a:pt x="5577051" y="944617"/>
                  <a:pt x="671611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2680138" y="6477000"/>
            <a:ext cx="6843274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V="1">
            <a:off x="2680138" y="3810000"/>
            <a:ext cx="47296" cy="2667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5789612" y="6477000"/>
            <a:ext cx="1574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Tempo </a:t>
            </a:r>
            <a:endParaRPr lang="pt-BR" sz="1600" b="1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946653" y="4986841"/>
            <a:ext cx="3251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Taxa de crescimento</a:t>
            </a:r>
            <a:endParaRPr lang="pt-BR" sz="1600" b="1" dirty="0"/>
          </a:p>
        </p:txBody>
      </p:sp>
      <p:cxnSp>
        <p:nvCxnSpPr>
          <p:cNvPr id="19" name="Conector reto 18"/>
          <p:cNvCxnSpPr/>
          <p:nvPr/>
        </p:nvCxnSpPr>
        <p:spPr>
          <a:xfrm>
            <a:off x="9866312" y="4267200"/>
            <a:ext cx="342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10247312" y="4097923"/>
            <a:ext cx="163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Industrial </a:t>
            </a:r>
            <a:endParaRPr lang="pt-BR" sz="16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0247312" y="4538246"/>
            <a:ext cx="1638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Populacional</a:t>
            </a:r>
            <a:endParaRPr lang="pt-BR" sz="1600" b="1" dirty="0"/>
          </a:p>
        </p:txBody>
      </p:sp>
      <p:cxnSp>
        <p:nvCxnSpPr>
          <p:cNvPr id="27" name="Conector reto 26"/>
          <p:cNvCxnSpPr/>
          <p:nvPr/>
        </p:nvCxnSpPr>
        <p:spPr>
          <a:xfrm>
            <a:off x="9866312" y="4724400"/>
            <a:ext cx="3429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rma livre 27"/>
          <p:cNvSpPr/>
          <p:nvPr/>
        </p:nvSpPr>
        <p:spPr>
          <a:xfrm>
            <a:off x="2695903" y="3689131"/>
            <a:ext cx="6700345" cy="2664372"/>
          </a:xfrm>
          <a:custGeom>
            <a:avLst/>
            <a:gdLst>
              <a:gd name="connsiteX0" fmla="*/ 0 w 6589987"/>
              <a:gd name="connsiteY0" fmla="*/ 2664372 h 2664372"/>
              <a:gd name="connsiteX1" fmla="*/ 709449 w 6589987"/>
              <a:gd name="connsiteY1" fmla="*/ 2632841 h 2664372"/>
              <a:gd name="connsiteX2" fmla="*/ 2396359 w 6589987"/>
              <a:gd name="connsiteY2" fmla="*/ 2475186 h 2664372"/>
              <a:gd name="connsiteX3" fmla="*/ 3720663 w 6589987"/>
              <a:gd name="connsiteY3" fmla="*/ 2112579 h 2664372"/>
              <a:gd name="connsiteX4" fmla="*/ 5044966 w 6589987"/>
              <a:gd name="connsiteY4" fmla="*/ 1418897 h 2664372"/>
              <a:gd name="connsiteX5" fmla="*/ 6006663 w 6589987"/>
              <a:gd name="connsiteY5" fmla="*/ 536028 h 2664372"/>
              <a:gd name="connsiteX6" fmla="*/ 6589987 w 6589987"/>
              <a:gd name="connsiteY6" fmla="*/ 0 h 266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9987" h="2664372">
                <a:moveTo>
                  <a:pt x="0" y="2664372"/>
                </a:moveTo>
                <a:cubicBezTo>
                  <a:pt x="155028" y="2664372"/>
                  <a:pt x="310056" y="2664372"/>
                  <a:pt x="709449" y="2632841"/>
                </a:cubicBezTo>
                <a:cubicBezTo>
                  <a:pt x="1108842" y="2601310"/>
                  <a:pt x="1894490" y="2561896"/>
                  <a:pt x="2396359" y="2475186"/>
                </a:cubicBezTo>
                <a:cubicBezTo>
                  <a:pt x="2898228" y="2388476"/>
                  <a:pt x="3279229" y="2288627"/>
                  <a:pt x="3720663" y="2112579"/>
                </a:cubicBezTo>
                <a:cubicBezTo>
                  <a:pt x="4162097" y="1936531"/>
                  <a:pt x="4663966" y="1681655"/>
                  <a:pt x="5044966" y="1418897"/>
                </a:cubicBezTo>
                <a:cubicBezTo>
                  <a:pt x="5425966" y="1156138"/>
                  <a:pt x="6006663" y="536028"/>
                  <a:pt x="6006663" y="536028"/>
                </a:cubicBezTo>
                <a:lnTo>
                  <a:pt x="6589987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2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03212" y="13716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Desmatamento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5612" y="2030416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São consequências do desmatamento: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b="1" dirty="0" smtClean="0">
                <a:latin typeface="Century Gothic" panose="020B0502020202020204" pitchFamily="34" charset="0"/>
              </a:rPr>
              <a:t>Redução nos regimes de chuvas e controle de temperatura </a:t>
            </a:r>
            <a:endParaRPr lang="pt-BR" sz="2000" b="1" dirty="0">
              <a:latin typeface="Century Gothic" panose="020B0502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2" y="3122279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2" y="3411758"/>
            <a:ext cx="6874795" cy="298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7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Barragens e Hidrelétricas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1" y="2590800"/>
            <a:ext cx="653174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161212" y="3455075"/>
            <a:ext cx="4876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instalação de usinas hidrelétricas causa graves impactos ambientais.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Perda de hábitats;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Redução de fauna e flora;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Remoção de populações nativas;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pt-BR" dirty="0" smtClean="0">
                <a:latin typeface="Century Gothic" panose="020B0502020202020204" pitchFamily="34" charset="0"/>
              </a:rPr>
              <a:t>Emissão de gases poluentes.</a:t>
            </a:r>
          </a:p>
        </p:txBody>
      </p:sp>
    </p:spTree>
    <p:extLst>
      <p:ext uri="{BB962C8B-B14F-4D97-AF65-F5344CB8AC3E}">
        <p14:creationId xmlns:p14="http://schemas.microsoft.com/office/powerpoint/2010/main" val="32061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Introdução de espécies exóticas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3657600"/>
            <a:ext cx="4746680" cy="267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03212" y="251460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A perca gigante do Nilo</a:t>
            </a:r>
            <a:endParaRPr lang="pt-BR" sz="20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484812" y="3787676"/>
            <a:ext cx="6477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Introduzida para ser usada como fonte de pesca e opção à escassez de peixes no Nilo, a perca gigante se tornou um sério problema.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Sem predadores no ambiente, sua população cresceu desmedidamente e causou diminuição das populações nativas, devido à </a:t>
            </a:r>
            <a:r>
              <a:rPr lang="pt-BR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competição</a:t>
            </a:r>
            <a:r>
              <a:rPr lang="pt-BR" dirty="0" smtClean="0">
                <a:latin typeface="Century Gothic" panose="020B0502020202020204" pitchFamily="34" charset="0"/>
              </a:rPr>
              <a:t> por recursos do meio. 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Introdução de espécies exóticas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3212" y="251460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Caramujo africano</a:t>
            </a:r>
            <a:endParaRPr lang="pt-BR" sz="20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3276600"/>
            <a:ext cx="4952952" cy="309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789612" y="3732074"/>
            <a:ext cx="6019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Introduzido no Brasil como equivalente ao </a:t>
            </a:r>
            <a:r>
              <a:rPr lang="pt-BR" i="1" dirty="0" smtClean="0">
                <a:latin typeface="Century Gothic" panose="020B0502020202020204" pitchFamily="34" charset="0"/>
              </a:rPr>
              <a:t>escargot</a:t>
            </a:r>
            <a:r>
              <a:rPr lang="pt-BR" dirty="0" smtClean="0">
                <a:latin typeface="Century Gothic" panose="020B0502020202020204" pitchFamily="34" charset="0"/>
              </a:rPr>
              <a:t>, a espécie não foi bem aceita pela população e, então, foi liberada no ambiente.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Na ausência de predadores para regular seu crescimento, logo se tornou praga, dizimando plantações em todo o território.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26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Extinção de Espécies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1" y="2209800"/>
            <a:ext cx="576205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989070" y="2590800"/>
            <a:ext cx="589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intervenções antrópicas já dão sinais de que a 6ª extinção já está em curso no planeta. 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2" y="3431382"/>
            <a:ext cx="3122756" cy="258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389812" y="6043136"/>
            <a:ext cx="3198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Rãs mortas pela ação do fungo </a:t>
            </a:r>
            <a:r>
              <a:rPr lang="pt-BR" sz="1400" i="1" dirty="0" err="1" smtClean="0"/>
              <a:t>Batrachochytrium</a:t>
            </a:r>
            <a:r>
              <a:rPr lang="pt-BR" sz="1400" i="1" dirty="0" smtClean="0"/>
              <a:t> </a:t>
            </a:r>
            <a:r>
              <a:rPr lang="pt-BR" sz="1400" i="1" dirty="0" err="1" smtClean="0"/>
              <a:t>dendrobatidis</a:t>
            </a:r>
            <a:r>
              <a:rPr lang="pt-BR" sz="1400" i="1" dirty="0" smtClean="0"/>
              <a:t> </a:t>
            </a:r>
            <a:r>
              <a:rPr lang="pt-BR" sz="1400" dirty="0" smtClean="0"/>
              <a:t>(</a:t>
            </a:r>
            <a:r>
              <a:rPr lang="pt-BR" sz="1400" dirty="0" err="1" smtClean="0"/>
              <a:t>Bd</a:t>
            </a:r>
            <a:r>
              <a:rPr lang="pt-BR" sz="1400" dirty="0" smtClean="0"/>
              <a:t>), em Murici, AL.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3997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447800"/>
            <a:ext cx="5091113" cy="453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03212" y="2589074"/>
            <a:ext cx="678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latin typeface="Exotc350 Bd BT" panose="04030805050B02020A03" pitchFamily="82" charset="0"/>
              </a:rPr>
              <a:t>IMPACTOS </a:t>
            </a:r>
          </a:p>
          <a:p>
            <a:r>
              <a:rPr lang="pt-BR" sz="5400" dirty="0">
                <a:latin typeface="Exotc350 Bd BT" panose="04030805050B02020A03" pitchFamily="82" charset="0"/>
              </a:rPr>
              <a:t> </a:t>
            </a:r>
            <a:r>
              <a:rPr lang="pt-BR" sz="5400" dirty="0" smtClean="0">
                <a:latin typeface="Exotc350 Bd BT" panose="04030805050B02020A03" pitchFamily="82" charset="0"/>
              </a:rPr>
              <a:t>           AMBIENTAIS </a:t>
            </a:r>
            <a:endParaRPr lang="pt-BR" sz="5400" dirty="0">
              <a:latin typeface="Exotc350 Bd BT" panose="04030805050B02020A03" pitchFamily="82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0" y="-15627"/>
            <a:ext cx="836612" cy="8170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216502" y="478304"/>
            <a:ext cx="836612" cy="81709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633740" y="69756"/>
            <a:ext cx="836612" cy="817096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08012" y="457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FPOP1-W9" panose="02010609010101010101" pitchFamily="1" charset="-128"/>
                <a:ea typeface="DFPOP1-W9" panose="02010609010101010101" pitchFamily="1" charset="-128"/>
              </a:rPr>
              <a:t>BIOLOGIA</a:t>
            </a:r>
            <a:endParaRPr lang="pt-BR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DFPOP1-W9" panose="02010609010101010101" pitchFamily="1" charset="-128"/>
              <a:ea typeface="DFPOP1-W9" panose="02010609010101010101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2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3" y="1600200"/>
            <a:ext cx="5329238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78" y="2362200"/>
            <a:ext cx="7391401" cy="396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62" y="2918591"/>
            <a:ext cx="71437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68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atmosférica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400799" y="3505200"/>
            <a:ext cx="57134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O lançamento de CO (monóxido de carbono) pelos veículos se combinam com a hemoglobina impedindo que ela se ligue ao O</a:t>
            </a:r>
            <a:r>
              <a:rPr lang="pt-BR" baseline="-25000" dirty="0" smtClean="0">
                <a:latin typeface="Century Gothic" panose="020B0502020202020204" pitchFamily="34" charset="0"/>
              </a:rPr>
              <a:t>2.</a:t>
            </a:r>
          </a:p>
          <a:p>
            <a:pPr algn="just"/>
            <a:endParaRPr lang="pt-BR" baseline="-25000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consequência pode ser tontura e até a morte do indivíduo por asfixia. 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4100" name="Picture 4" descr="Resultado de imagem para poluição atmosf´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" y="2743200"/>
            <a:ext cx="6048970" cy="30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5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942012" y="4800600"/>
            <a:ext cx="5996047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942012" y="3733800"/>
            <a:ext cx="5996047" cy="99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5942012" y="2743200"/>
            <a:ext cx="5996047" cy="838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atmosférica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4" y="2667000"/>
            <a:ext cx="5410199" cy="324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942012" y="2895600"/>
            <a:ext cx="5996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queima de carvão e diesel libera como elemento de impureza o enxofre (SO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). 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Em combinação com o NO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 (dióxido de nitrogênio) pode causar doenças respiratórias, dentre elas o enfisema pulmonar.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Ambos reagindo com H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O (água) dão origem, respectivamente, ao ácido sulfúrico (H</a:t>
            </a:r>
            <a:r>
              <a:rPr lang="pt-BR" baseline="-25000" dirty="0" smtClean="0">
                <a:latin typeface="Century Gothic" panose="020B0502020202020204" pitchFamily="34" charset="0"/>
              </a:rPr>
              <a:t>2</a:t>
            </a:r>
            <a:r>
              <a:rPr lang="pt-BR" dirty="0" smtClean="0">
                <a:latin typeface="Century Gothic" panose="020B0502020202020204" pitchFamily="34" charset="0"/>
              </a:rPr>
              <a:t>SO</a:t>
            </a:r>
            <a:r>
              <a:rPr lang="pt-BR" baseline="-25000" dirty="0" smtClean="0">
                <a:latin typeface="Century Gothic" panose="020B0502020202020204" pitchFamily="34" charset="0"/>
              </a:rPr>
              <a:t>4</a:t>
            </a:r>
            <a:r>
              <a:rPr lang="pt-BR" dirty="0" smtClean="0">
                <a:latin typeface="Century Gothic" panose="020B0502020202020204" pitchFamily="34" charset="0"/>
              </a:rPr>
              <a:t>) e ácido nítrico (HNO</a:t>
            </a:r>
            <a:r>
              <a:rPr lang="pt-BR" baseline="-25000" dirty="0" smtClean="0">
                <a:latin typeface="Century Gothic" panose="020B0502020202020204" pitchFamily="34" charset="0"/>
              </a:rPr>
              <a:t>3</a:t>
            </a:r>
            <a:r>
              <a:rPr lang="pt-BR" dirty="0" smtClean="0">
                <a:latin typeface="Century Gothic" panose="020B0502020202020204" pitchFamily="34" charset="0"/>
              </a:rPr>
              <a:t>), causando as chuvas ácidas. </a:t>
            </a: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atmosférica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b="9425"/>
          <a:stretch/>
        </p:blipFill>
        <p:spPr bwMode="auto">
          <a:xfrm>
            <a:off x="629317" y="2514600"/>
            <a:ext cx="546509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2514600"/>
            <a:ext cx="508327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51" y="2572265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Poluição atmosférica 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2622260"/>
            <a:ext cx="2450497" cy="168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180012" y="2971800"/>
            <a:ext cx="685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As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pastilhas de freio</a:t>
            </a:r>
            <a:r>
              <a:rPr lang="pt-BR" dirty="0" smtClean="0">
                <a:latin typeface="Century Gothic" panose="020B0502020202020204" pitchFamily="34" charset="0"/>
              </a:rPr>
              <a:t>, quando em atrito, liberam partículas de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amianto</a:t>
            </a:r>
            <a:r>
              <a:rPr lang="pt-BR" dirty="0" smtClean="0">
                <a:latin typeface="Century Gothic" panose="020B0502020202020204" pitchFamily="34" charset="0"/>
              </a:rPr>
              <a:t>, que podem causar doenças como câncer, por exemplo.</a:t>
            </a: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Também usada na fabricação de telhas e caixas d’água, quando em suspensão no ar, é causa de fibroses e enfisemas. </a:t>
            </a:r>
          </a:p>
          <a:p>
            <a:pPr algn="just"/>
            <a:endParaRPr lang="pt-BR" dirty="0" smtClean="0">
              <a:latin typeface="Century Gothic" panose="020B0502020202020204" pitchFamily="34" charset="0"/>
            </a:endParaRPr>
          </a:p>
          <a:p>
            <a:pPr algn="just"/>
            <a:endParaRPr lang="pt-BR" dirty="0">
              <a:latin typeface="Century Gothic" panose="020B0502020202020204" pitchFamily="34" charset="0"/>
            </a:endParaRPr>
          </a:p>
          <a:p>
            <a:pPr algn="just"/>
            <a:r>
              <a:rPr lang="pt-BR" dirty="0" smtClean="0">
                <a:latin typeface="Century Gothic" panose="020B0502020202020204" pitchFamily="34" charset="0"/>
              </a:rPr>
              <a:t>A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sílica</a:t>
            </a:r>
            <a:r>
              <a:rPr lang="pt-BR" dirty="0" smtClean="0">
                <a:latin typeface="Century Gothic" panose="020B0502020202020204" pitchFamily="34" charset="0"/>
              </a:rPr>
              <a:t>, encontrada na composição do cimento, pode causar </a:t>
            </a:r>
            <a:r>
              <a:rPr lang="pt-BR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silicose,</a:t>
            </a:r>
            <a:r>
              <a:rPr lang="pt-BR" dirty="0" smtClean="0">
                <a:latin typeface="Century Gothic" panose="020B0502020202020204" pitchFamily="34" charset="0"/>
              </a:rPr>
              <a:t> doença que afeta os pulmões.</a:t>
            </a:r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14" y="4713343"/>
            <a:ext cx="2701765" cy="201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7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Inversão Térmica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31812" y="2514600"/>
            <a:ext cx="1120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Nos meses de inverno, em consequência do resfriamento do solo, a camada inferior de ar atmosférico pode se tornar mais fria que a imediatamente acima dela. Quando isso ocorre dizemos que se trata de um fenômeno chamado </a:t>
            </a:r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inversão térmica</a:t>
            </a:r>
            <a:r>
              <a:rPr lang="pt-BR" sz="2000" dirty="0" smtClean="0">
                <a:latin typeface="Century Gothic" panose="020B0502020202020204" pitchFamily="34" charset="0"/>
              </a:rPr>
              <a:t>. </a:t>
            </a:r>
            <a:endParaRPr lang="pt-BR" sz="2000" dirty="0">
              <a:latin typeface="Century Gothic" panose="020B0502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3733800"/>
            <a:ext cx="5181600" cy="298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2" y="3733800"/>
            <a:ext cx="5257800" cy="298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9" y="0"/>
            <a:ext cx="11992093" cy="16002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3212" y="15240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accent4">
                    <a:lumMod val="75000"/>
                  </a:schemeClr>
                </a:solidFill>
                <a:latin typeface="Exotc350 Bd BT" panose="04030805050B02020A03" pitchFamily="82" charset="0"/>
              </a:rPr>
              <a:t>Efeito Estufa</a:t>
            </a:r>
            <a:endParaRPr lang="pt-BR" sz="2800" dirty="0">
              <a:solidFill>
                <a:schemeClr val="accent4">
                  <a:lumMod val="75000"/>
                </a:schemeClr>
              </a:solidFill>
              <a:latin typeface="Exotc350 Bd BT" panose="04030805050B02020A03" pitchFamily="8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4212" y="2325231"/>
            <a:ext cx="1104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Fenômeno natural que regula a temperatura terrestre em níveis compatíveis com as formas de vida que conhecemos. Sem ele, entraríamos numa era glacial devido à perda de calor para o espaço. </a:t>
            </a:r>
          </a:p>
          <a:p>
            <a:pPr algn="just"/>
            <a:endParaRPr lang="pt-BR" sz="2000" dirty="0" smtClean="0">
              <a:latin typeface="Century Gothic" panose="020B0502020202020204" pitchFamily="34" charset="0"/>
            </a:endParaRP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O fenômeno se dá pela presença de gases atmosféricos e de: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Vapor d’água, CO</a:t>
            </a:r>
            <a:r>
              <a:rPr lang="pt-BR" sz="2000" b="1" baseline="-25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pt-BR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, CH</a:t>
            </a:r>
            <a:r>
              <a:rPr lang="pt-BR" sz="2000" b="1" baseline="-25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4</a:t>
            </a:r>
            <a:r>
              <a:rPr lang="pt-BR" sz="20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 e NO</a:t>
            </a:r>
            <a:r>
              <a:rPr lang="pt-BR" sz="2000" b="1" baseline="-25000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Essas moléculas têm a propriedade </a:t>
            </a:r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de absorver </a:t>
            </a:r>
            <a:r>
              <a:rPr lang="pt-BR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calor</a:t>
            </a:r>
            <a:r>
              <a:rPr lang="pt-BR" sz="2000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pt-BR" sz="2000" dirty="0">
              <a:latin typeface="Century Gothic" panose="020B0502020202020204" pitchFamily="34" charset="0"/>
            </a:endParaRPr>
          </a:p>
          <a:p>
            <a:pPr algn="just"/>
            <a:r>
              <a:rPr lang="pt-BR" sz="2000" dirty="0" smtClean="0">
                <a:latin typeface="Century Gothic" panose="020B0502020202020204" pitchFamily="34" charset="0"/>
              </a:rPr>
              <a:t>Atividades antrópicas vêm intensificando o efeito estufa o que, para muitos cientistas, está provocando o aquecimento global. </a:t>
            </a:r>
            <a:endParaRPr lang="pt-BR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FormuláriodeBibliotecadeDocumentos</Display>
  <Edit>FormuláriodeBibliotecadeDocumentos</Edit>
  <New>FormuláriodeBibliotecadeDocumentos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F4CB80-51E5-47C8-B45D-3834AA25DD5F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41CC889-B55A-4246-8D72-AEC912BCD2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5DBF61-A50A-4EA0-945F-5445B1740A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</TotalTime>
  <Words>878</Words>
  <Application>Microsoft Office PowerPoint</Application>
  <PresentationFormat>Personalizar</PresentationFormat>
  <Paragraphs>115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de Título</dc:title>
  <dc:creator>JOSE MIGUEL</dc:creator>
  <cp:lastModifiedBy>Alberto</cp:lastModifiedBy>
  <cp:revision>79</cp:revision>
  <dcterms:created xsi:type="dcterms:W3CDTF">2013-04-05T19:59:21Z</dcterms:created>
  <dcterms:modified xsi:type="dcterms:W3CDTF">2018-09-07T21:30:35Z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sMyDocuments">
    <vt:bool>true</vt:bool>
  </property>
</Properties>
</file>