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4"/>
  </p:notesMasterIdLst>
  <p:handoutMasterIdLst>
    <p:handoutMasterId r:id="rId45"/>
  </p:handoutMasterIdLst>
  <p:sldIdLst>
    <p:sldId id="311" r:id="rId5"/>
    <p:sldId id="312" r:id="rId6"/>
    <p:sldId id="313" r:id="rId7"/>
    <p:sldId id="314" r:id="rId8"/>
    <p:sldId id="320" r:id="rId9"/>
    <p:sldId id="321" r:id="rId10"/>
    <p:sldId id="322" r:id="rId11"/>
    <p:sldId id="315" r:id="rId12"/>
    <p:sldId id="316" r:id="rId13"/>
    <p:sldId id="317" r:id="rId14"/>
    <p:sldId id="327" r:id="rId15"/>
    <p:sldId id="328" r:id="rId16"/>
    <p:sldId id="318" r:id="rId17"/>
    <p:sldId id="319" r:id="rId18"/>
    <p:sldId id="323" r:id="rId19"/>
    <p:sldId id="324" r:id="rId20"/>
    <p:sldId id="325" r:id="rId21"/>
    <p:sldId id="326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274" autoAdjust="0"/>
  </p:normalViewPr>
  <p:slideViewPr>
    <p:cSldViewPr>
      <p:cViewPr>
        <p:scale>
          <a:sx n="60" d="100"/>
          <a:sy n="60" d="100"/>
        </p:scale>
        <p:origin x="-912" y="-33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184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2F89CD5A-1831-4DC0-9195-F8BC54E562A6}" type="datetime1">
              <a:rPr lang="pt-BR" smtClean="0"/>
              <a:t>15/09/2017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A850423A-8BCE-448E-A97B-03A88B2B12C1}" type="slidenum">
              <a:rPr lang="pt-BR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854802EC-CF9F-4AE3-9B40-B01A31CE778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01F2A70B-78F2-4DCF-B53B-C990D2FAFB8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227B-F07A-4C16-9F2A-01DF84C700B4}" type="datetimeFigureOut">
              <a:rPr lang="pt-BR" smtClean="0"/>
              <a:t>15/09/2017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C1D1-C4F9-4941-9C4D-BF798951D0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0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5F2D-A096-4FD5-BD83-797F6E0C1C72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35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C6A9-EE6A-4780-8FCE-4F20EFD8D41A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1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E052-B9FE-4956-B39E-0CFB4A212035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0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604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74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6F60-E19F-415B-B493-7696EA6A1BCD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6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0B1C-FC4B-46DA-958E-71E71332DE93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6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8EE-0305-4714-B48C-0C264EDC35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2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373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31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53ED-8EB4-421A-86DA-2AC5937C1338}" type="datetime1">
              <a:rPr lang="pt-BR" smtClean="0"/>
              <a:pPr/>
              <a:t>15/09/2017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61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7012" y="638169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Gothic BT" panose="020B0507020203020204" pitchFamily="34" charset="0"/>
              </a:rPr>
              <a:t>Prof.: Alberto Monteiro</a:t>
            </a:r>
            <a:endParaRPr lang="pt-BR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Gothic BT" panose="020B0507020203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9612" y="152400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 smtClean="0">
                <a:solidFill>
                  <a:schemeClr val="accent4"/>
                </a:solidFill>
                <a:latin typeface="Freehand521 BT" panose="03080802030307080304" pitchFamily="66" charset="0"/>
              </a:rPr>
              <a:t>Biologia </a:t>
            </a:r>
            <a:endParaRPr lang="pt-BR" sz="13800" b="1" dirty="0">
              <a:solidFill>
                <a:schemeClr val="accent4"/>
              </a:solidFill>
              <a:latin typeface="Freehand521 BT" panose="03080802030307080304" pitchFamily="66" charset="0"/>
            </a:endParaRPr>
          </a:p>
        </p:txBody>
      </p:sp>
      <p:pic>
        <p:nvPicPr>
          <p:cNvPr id="6" name="Picture 4" descr="Resultado de imagem para fisiologia a máquina hum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2515407"/>
            <a:ext cx="9906000" cy="432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94012" y="205740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5">
                    <a:lumMod val="50000"/>
                  </a:schemeClr>
                </a:solidFill>
                <a:latin typeface="Freehand521 BT" panose="03080802030307080304" pitchFamily="66" charset="0"/>
              </a:rPr>
              <a:t>Fisiologia Humana</a:t>
            </a:r>
            <a:endParaRPr lang="pt-BR" sz="4400" b="1" dirty="0">
              <a:solidFill>
                <a:schemeClr val="accent5">
                  <a:lumMod val="50000"/>
                </a:schemeClr>
              </a:solidFill>
              <a:latin typeface="Freehand521 BT" panose="0308080203030708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ANATOMIA VASCULAR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6" y="2555175"/>
            <a:ext cx="5889863" cy="346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99212" y="2527280"/>
            <a:ext cx="556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artérias apresentam estrutura muscular mais espessa que as veias, logo a pressão é maior nelas.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Nas veias observam-se as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válvulas venosas</a:t>
            </a:r>
            <a:r>
              <a:rPr lang="pt-BR" dirty="0" smtClean="0">
                <a:latin typeface="Century Gothic" panose="020B0502020202020204" pitchFamily="34" charset="0"/>
              </a:rPr>
              <a:t>, que agem na manutenção do fluxo sanguíneo.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Devido à alta concentração de CO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 nas veias a tonalidade que as mesmas apresentam se aproxima do azulado.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veias direcionam o sangue ao coração.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53" y="1785973"/>
            <a:ext cx="6944459" cy="50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ANATOMIA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0812" y="3551872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Situação cardíaca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Sítio central torácico, levemente inclinado para a esquerda, entre os pulmões e sobreposto ao diafragma.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1" y="2121757"/>
            <a:ext cx="3855709" cy="470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ANATOMIA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cxnSp>
        <p:nvCxnSpPr>
          <p:cNvPr id="5" name="Conector angulado 4"/>
          <p:cNvCxnSpPr/>
          <p:nvPr/>
        </p:nvCxnSpPr>
        <p:spPr>
          <a:xfrm flipV="1">
            <a:off x="4189412" y="2438400"/>
            <a:ext cx="2438400" cy="1900535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angulado 6"/>
          <p:cNvCxnSpPr/>
          <p:nvPr/>
        </p:nvCxnSpPr>
        <p:spPr>
          <a:xfrm flipV="1">
            <a:off x="4189412" y="2976265"/>
            <a:ext cx="2438400" cy="1900535"/>
          </a:xfrm>
          <a:prstGeom prst="bentConnector3">
            <a:avLst>
              <a:gd name="adj1" fmla="val 6875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do 7"/>
          <p:cNvCxnSpPr/>
          <p:nvPr/>
        </p:nvCxnSpPr>
        <p:spPr>
          <a:xfrm flipV="1">
            <a:off x="4037012" y="3464866"/>
            <a:ext cx="2590800" cy="1945334"/>
          </a:xfrm>
          <a:prstGeom prst="bentConnector3">
            <a:avLst>
              <a:gd name="adj1" fmla="val 85903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704012" y="2253734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PERICÁRDIO </a:t>
            </a:r>
            <a:endParaRPr lang="pt-BR" sz="16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704012" y="281940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EPICÁRDIO </a:t>
            </a:r>
            <a:endParaRPr lang="pt-BR" sz="16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704012" y="3319046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MIOCÁRDIO </a:t>
            </a:r>
            <a:endParaRPr lang="pt-BR" sz="16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3657600"/>
            <a:ext cx="3960813" cy="311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angulado 18"/>
          <p:cNvCxnSpPr/>
          <p:nvPr/>
        </p:nvCxnSpPr>
        <p:spPr>
          <a:xfrm>
            <a:off x="3103363" y="4648200"/>
            <a:ext cx="2229049" cy="1752600"/>
          </a:xfrm>
          <a:prstGeom prst="bentConnector3">
            <a:avLst>
              <a:gd name="adj1" fmla="val 24538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5338707" y="6231523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CORDÃO TENDÍNEO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2392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ANATOMIA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2362200"/>
            <a:ext cx="4762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2678906"/>
            <a:ext cx="6458776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ANATOMIA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51412" y="2575679"/>
            <a:ext cx="701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r>
              <a:rPr lang="pt-BR" dirty="0" smtClean="0">
                <a:latin typeface="Century Gothic" panose="020B0502020202020204" pitchFamily="34" charset="0"/>
              </a:rPr>
              <a:t>Sangue chega ao átrio direito trazido pelas veias cava inferior e superior.</a:t>
            </a: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endParaRPr lang="pt-BR" dirty="0">
              <a:latin typeface="Century Gothic" panose="020B0502020202020204" pitchFamily="34" charset="0"/>
            </a:endParaRP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r>
              <a:rPr lang="pt-BR" dirty="0" smtClean="0">
                <a:latin typeface="Century Gothic" panose="020B0502020202020204" pitchFamily="34" charset="0"/>
              </a:rPr>
              <a:t>Segue ao ventrículo direito passando pelo válvula mitral (ou tricúspide).</a:t>
            </a: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endParaRPr lang="pt-BR" dirty="0">
              <a:latin typeface="Century Gothic" panose="020B0502020202020204" pitchFamily="34" charset="0"/>
            </a:endParaRP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r>
              <a:rPr lang="pt-BR" dirty="0" smtClean="0">
                <a:latin typeface="Century Gothic" panose="020B0502020202020204" pitchFamily="34" charset="0"/>
              </a:rPr>
              <a:t>É levado, pela artéria pulmonar, até os pulmões onde ocorre a troca gasosa.</a:t>
            </a: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endParaRPr lang="pt-BR" dirty="0">
              <a:latin typeface="Century Gothic" panose="020B0502020202020204" pitchFamily="34" charset="0"/>
            </a:endParaRPr>
          </a:p>
          <a:p>
            <a:pPr marL="400050" indent="-400050" algn="just">
              <a:buClr>
                <a:schemeClr val="accent4"/>
              </a:buClr>
              <a:buFont typeface="+mj-lt"/>
              <a:buAutoNum type="romanUcPeriod"/>
            </a:pPr>
            <a:r>
              <a:rPr lang="pt-BR" dirty="0" smtClean="0">
                <a:latin typeface="Century Gothic" panose="020B0502020202020204" pitchFamily="34" charset="0"/>
              </a:rPr>
              <a:t>Retorna ao coração trazido pelas veias pulmonares, rico em O2, seguindo à aorta e sendo levado a todo o corpo.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209800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FREQUÊNCIA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4612" y="3048000"/>
            <a:ext cx="495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Se dá por movimentos </a:t>
            </a:r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sistólicos</a:t>
            </a:r>
            <a:r>
              <a:rPr lang="pt-BR" sz="2000" dirty="0" smtClean="0">
                <a:latin typeface="Century Gothic" panose="020B0502020202020204" pitchFamily="34" charset="0"/>
              </a:rPr>
              <a:t> e </a:t>
            </a:r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diastólicos</a:t>
            </a:r>
            <a:r>
              <a:rPr lang="pt-BR" sz="2000" dirty="0" smtClean="0">
                <a:latin typeface="Century Gothic" panose="020B0502020202020204" pitchFamily="34" charset="0"/>
              </a:rPr>
              <a:t> determinados por correntes elétricas disparadas a partir do </a:t>
            </a:r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nó sinoatrial</a:t>
            </a:r>
            <a:r>
              <a:rPr lang="pt-BR" sz="2000" dirty="0" smtClean="0">
                <a:latin typeface="Century Gothic" panose="020B0502020202020204" pitchFamily="34" charset="0"/>
              </a:rPr>
              <a:t> e </a:t>
            </a:r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nó atrioventricular</a:t>
            </a:r>
            <a:r>
              <a:rPr lang="pt-BR" sz="20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sz="2000" dirty="0" smtClean="0">
              <a:latin typeface="Century Gothic" panose="020B0502020202020204" pitchFamily="34" charset="0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Determinam um gráfico com as ondas </a:t>
            </a:r>
            <a:r>
              <a:rPr lang="pt-BR" sz="2000" b="1" dirty="0" smtClean="0">
                <a:latin typeface="Century Gothic" panose="020B0502020202020204" pitchFamily="34" charset="0"/>
              </a:rPr>
              <a:t>P</a:t>
            </a:r>
            <a:r>
              <a:rPr lang="pt-BR" sz="2000" dirty="0" smtClean="0">
                <a:latin typeface="Century Gothic" panose="020B0502020202020204" pitchFamily="34" charset="0"/>
              </a:rPr>
              <a:t> – </a:t>
            </a:r>
            <a:r>
              <a:rPr lang="pt-BR" sz="2000" b="1" dirty="0" smtClean="0">
                <a:latin typeface="Century Gothic" panose="020B0502020202020204" pitchFamily="34" charset="0"/>
              </a:rPr>
              <a:t>QRS</a:t>
            </a:r>
            <a:r>
              <a:rPr lang="pt-BR" sz="2000" dirty="0" smtClean="0">
                <a:latin typeface="Century Gothic" panose="020B0502020202020204" pitchFamily="34" charset="0"/>
              </a:rPr>
              <a:t> – </a:t>
            </a:r>
            <a:r>
              <a:rPr lang="pt-BR" sz="2000" b="1" dirty="0" smtClean="0">
                <a:latin typeface="Century Gothic" panose="020B0502020202020204" pitchFamily="34" charset="0"/>
              </a:rPr>
              <a:t>T</a:t>
            </a:r>
            <a:r>
              <a:rPr lang="pt-BR" sz="2000" dirty="0" smtClean="0">
                <a:latin typeface="Century Gothic" panose="020B0502020202020204" pitchFamily="34" charset="0"/>
              </a:rPr>
              <a:t>.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69" y="1608083"/>
            <a:ext cx="6694543" cy="50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3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eletrocardiogra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70337" y="1952625"/>
            <a:ext cx="79914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b="8745"/>
          <a:stretch/>
        </p:blipFill>
        <p:spPr bwMode="auto">
          <a:xfrm>
            <a:off x="3968749" y="3248026"/>
            <a:ext cx="79914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5" b="12437"/>
          <a:stretch/>
        </p:blipFill>
        <p:spPr bwMode="auto">
          <a:xfrm>
            <a:off x="3970336" y="4467226"/>
            <a:ext cx="79898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5610225"/>
            <a:ext cx="7991474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FREQUÊNCIA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4686" y="2252632"/>
            <a:ext cx="3200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entury Gothic" panose="020B0502020202020204" pitchFamily="34" charset="0"/>
              </a:rPr>
              <a:t>Normal 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79412" y="3505200"/>
            <a:ext cx="3200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entury Gothic" panose="020B0502020202020204" pitchFamily="34" charset="0"/>
              </a:rPr>
              <a:t>Taquicardia  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9412" y="4705290"/>
            <a:ext cx="3200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entury Gothic" panose="020B0502020202020204" pitchFamily="34" charset="0"/>
              </a:rPr>
              <a:t>Bradicardia  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79412" y="6000690"/>
            <a:ext cx="3200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entury Gothic" panose="020B0502020202020204" pitchFamily="34" charset="0"/>
              </a:rPr>
              <a:t>Arritmia  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FREQUÊNCIA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pic>
        <p:nvPicPr>
          <p:cNvPr id="9218" name="Picture 2" descr="Resultado de imagem para nó sinoatri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1371600"/>
            <a:ext cx="5867400" cy="54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50812" y="3200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descarga elétrica que se origina no nó sinusal promove a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contração diastólica</a:t>
            </a:r>
            <a:r>
              <a:rPr lang="pt-BR" dirty="0" smtClean="0">
                <a:latin typeface="Century Gothic" panose="020B0502020202020204" pitchFamily="34" charset="0"/>
              </a:rPr>
              <a:t>, ou seja, atrial.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descarga elétrica que se propaga a partir do nó atrioventricular promove a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contração sistólica</a:t>
            </a:r>
            <a:r>
              <a:rPr lang="pt-BR" dirty="0" smtClean="0">
                <a:latin typeface="Century Gothic" panose="020B0502020202020204" pitchFamily="34" charset="0"/>
              </a:rPr>
              <a:t>, ou seja, ventricular.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752012" y="13716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ARTÉRIA PULMONAR</a:t>
            </a:r>
            <a:endParaRPr lang="pt-BR" sz="1600" b="1" dirty="0"/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10133012" y="1956375"/>
            <a:ext cx="304800" cy="329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0361612" y="36824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VEIA        PULMONAR</a:t>
            </a:r>
            <a:endParaRPr lang="pt-BR" sz="1600" b="1" dirty="0"/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0704512" y="3505200"/>
            <a:ext cx="342900" cy="177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305872" y="40767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Onda P</a:t>
            </a:r>
            <a:endParaRPr lang="pt-BR" b="1" dirty="0"/>
          </a:p>
        </p:txBody>
      </p:sp>
      <p:cxnSp>
        <p:nvCxnSpPr>
          <p:cNvPr id="13" name="Conector reto 12"/>
          <p:cNvCxnSpPr/>
          <p:nvPr/>
        </p:nvCxnSpPr>
        <p:spPr>
          <a:xfrm>
            <a:off x="2665412" y="3974812"/>
            <a:ext cx="0" cy="292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endCxn id="11" idx="1"/>
          </p:cNvCxnSpPr>
          <p:nvPr/>
        </p:nvCxnSpPr>
        <p:spPr>
          <a:xfrm>
            <a:off x="2665412" y="4267200"/>
            <a:ext cx="6404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4722812" y="5959366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Onda QRS</a:t>
            </a:r>
            <a:endParaRPr lang="pt-BR" b="1" dirty="0"/>
          </a:p>
        </p:txBody>
      </p:sp>
      <p:cxnSp>
        <p:nvCxnSpPr>
          <p:cNvPr id="19" name="Conector reto 18"/>
          <p:cNvCxnSpPr/>
          <p:nvPr/>
        </p:nvCxnSpPr>
        <p:spPr>
          <a:xfrm>
            <a:off x="4082352" y="5867400"/>
            <a:ext cx="0" cy="292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4082352" y="6159788"/>
            <a:ext cx="6404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5675312" y="183103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VEIA CAVA SUPERIOR</a:t>
            </a:r>
            <a:endParaRPr lang="pt-BR" sz="16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61112" y="620551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VEIA CAVA INFERIOR</a:t>
            </a:r>
            <a:endParaRPr lang="pt-BR" sz="1600" b="1" dirty="0"/>
          </a:p>
        </p:txBody>
      </p:sp>
      <p:cxnSp>
        <p:nvCxnSpPr>
          <p:cNvPr id="17" name="Conector de seta reta 16"/>
          <p:cNvCxnSpPr/>
          <p:nvPr/>
        </p:nvCxnSpPr>
        <p:spPr>
          <a:xfrm>
            <a:off x="7161212" y="2123419"/>
            <a:ext cx="419100" cy="1625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7161212" y="5867400"/>
            <a:ext cx="419100" cy="33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703218" y="990600"/>
            <a:ext cx="1981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ENTROCAMENTO AÓRTICO</a:t>
            </a:r>
            <a:endParaRPr lang="pt-BR" sz="1600" b="1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8266112" y="1371600"/>
            <a:ext cx="4191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8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FREQUÊNCIA CARDÍACA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2215055"/>
            <a:ext cx="845725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1676400"/>
            <a:ext cx="7191374" cy="51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03212" y="3733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Resumindo... </a:t>
            </a:r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5"/>
          <a:stretch/>
        </p:blipFill>
        <p:spPr bwMode="auto">
          <a:xfrm>
            <a:off x="5561012" y="1600200"/>
            <a:ext cx="6353503" cy="50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98693" y="2895600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rgbClr val="C00000"/>
                </a:solidFill>
                <a:latin typeface="DFPOP1-W9" panose="02010609010101010101" pitchFamily="1" charset="-128"/>
                <a:ea typeface="DFPOP1-W9" panose="02010609010101010101" pitchFamily="1" charset="-128"/>
              </a:rPr>
              <a:t>SISTEMA </a:t>
            </a:r>
          </a:p>
          <a:p>
            <a:r>
              <a:rPr lang="pt-BR" sz="5400" dirty="0">
                <a:solidFill>
                  <a:srgbClr val="C00000"/>
                </a:solidFill>
                <a:latin typeface="DFPOP1-W9" panose="02010609010101010101" pitchFamily="1" charset="-128"/>
                <a:ea typeface="DFPOP1-W9" panose="02010609010101010101" pitchFamily="1" charset="-128"/>
              </a:rPr>
              <a:t> </a:t>
            </a:r>
            <a:r>
              <a:rPr lang="pt-BR" sz="5400" dirty="0" smtClean="0">
                <a:solidFill>
                  <a:srgbClr val="C00000"/>
                </a:solidFill>
                <a:latin typeface="DFPOP1-W9" panose="02010609010101010101" pitchFamily="1" charset="-128"/>
                <a:ea typeface="DFPOP1-W9" panose="02010609010101010101" pitchFamily="1" charset="-128"/>
              </a:rPr>
              <a:t>   CARDIOVASCULAR</a:t>
            </a:r>
            <a:endParaRPr lang="pt-BR" sz="5400" dirty="0">
              <a:solidFill>
                <a:srgbClr val="C00000"/>
              </a:solidFill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3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pic>
        <p:nvPicPr>
          <p:cNvPr id="14338" name="Picture 2" descr="Resultado de imagem para coração humano baten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2" y="1387388"/>
            <a:ext cx="3962400" cy="54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614120"/>
            <a:ext cx="66675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408612" y="3198674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chemeClr val="accent5"/>
                </a:solidFill>
                <a:latin typeface="Clarendon Blk BT" panose="02040905050505020204" pitchFamily="18" charset="0"/>
              </a:rPr>
              <a:t>SISTEMA RESPIRATÓRIO</a:t>
            </a:r>
            <a:endParaRPr lang="pt-BR" sz="5400" dirty="0">
              <a:solidFill>
                <a:schemeClr val="accent5"/>
              </a:solidFill>
              <a:latin typeface="Clarendon Blk BT" panose="02040905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55612" y="1981200"/>
            <a:ext cx="1135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Os animais pulmonados apresentam dois tipos de respiração: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 celular </a:t>
            </a:r>
            <a:r>
              <a:rPr lang="pt-BR" dirty="0" smtClean="0">
                <a:latin typeface="Century Gothic" panose="020B0502020202020204" pitchFamily="34" charset="0"/>
              </a:rPr>
              <a:t>e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 pulmonar</a:t>
            </a:r>
            <a:r>
              <a:rPr lang="pt-BR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respiração celular se dá pela ação metabólica da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mitocôndria</a:t>
            </a:r>
            <a:r>
              <a:rPr lang="pt-BR" dirty="0" smtClean="0">
                <a:latin typeface="Century Gothic" panose="020B0502020202020204" pitchFamily="34" charset="0"/>
              </a:rPr>
              <a:t>, organela responsável pela transformação química da glicose em ATP (moeda energética), liberando como refugo o CO2.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Esse CO2, difundido dos tecidos até os vasos sanguíneos, segue até o coração e desse para os pulmões de onde será eliminado pela expiração.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Assim, temos: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4876800"/>
            <a:ext cx="2305051" cy="17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538501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8501" y="5082357"/>
            <a:ext cx="2268249" cy="118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2" y="4864744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2" y="4698057"/>
            <a:ext cx="2095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visa 7"/>
          <p:cNvSpPr/>
          <p:nvPr/>
        </p:nvSpPr>
        <p:spPr>
          <a:xfrm>
            <a:off x="3004096" y="5634419"/>
            <a:ext cx="381000" cy="190500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5408612" y="5726813"/>
            <a:ext cx="381000" cy="190500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7770812" y="5674369"/>
            <a:ext cx="381000" cy="190500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9599612" y="5636269"/>
            <a:ext cx="381000" cy="190500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" y="2895600"/>
            <a:ext cx="7467600" cy="374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366326"/>
            <a:ext cx="7348184" cy="430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08812" y="2749779"/>
            <a:ext cx="5181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FOSSAS NASAIS</a:t>
            </a:r>
          </a:p>
          <a:p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Cílios nasais: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Filtração do ar. Retêm as impurezas do ar.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Muco nasal: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Retém partículas do ar.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Conchas nasais: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Aquecer e umidificar o ar.</a:t>
            </a:r>
          </a:p>
          <a:p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Células olfatórias:</a:t>
            </a:r>
          </a:p>
          <a:p>
            <a:r>
              <a:rPr lang="pt-BR" dirty="0" smtClean="0">
                <a:latin typeface="Century Gothic" panose="020B0502020202020204" pitchFamily="34" charset="0"/>
              </a:rPr>
              <a:t>Detectam odores.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2667000"/>
            <a:ext cx="309909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04" y="4038600"/>
            <a:ext cx="3236858" cy="199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a livre 5"/>
          <p:cNvSpPr/>
          <p:nvPr/>
        </p:nvSpPr>
        <p:spPr>
          <a:xfrm>
            <a:off x="1596533" y="3955173"/>
            <a:ext cx="2885090" cy="963668"/>
          </a:xfrm>
          <a:custGeom>
            <a:avLst/>
            <a:gdLst>
              <a:gd name="connsiteX0" fmla="*/ 0 w 2885090"/>
              <a:gd name="connsiteY0" fmla="*/ 963668 h 963668"/>
              <a:gd name="connsiteX1" fmla="*/ 268014 w 2885090"/>
              <a:gd name="connsiteY1" fmla="*/ 206924 h 963668"/>
              <a:gd name="connsiteX2" fmla="*/ 1213945 w 2885090"/>
              <a:gd name="connsiteY2" fmla="*/ 33503 h 963668"/>
              <a:gd name="connsiteX3" fmla="*/ 2885090 w 2885090"/>
              <a:gd name="connsiteY3" fmla="*/ 758717 h 96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5090" h="963668">
                <a:moveTo>
                  <a:pt x="0" y="963668"/>
                </a:moveTo>
                <a:cubicBezTo>
                  <a:pt x="32845" y="662809"/>
                  <a:pt x="65690" y="361951"/>
                  <a:pt x="268014" y="206924"/>
                </a:cubicBezTo>
                <a:cubicBezTo>
                  <a:pt x="470338" y="51896"/>
                  <a:pt x="777766" y="-58462"/>
                  <a:pt x="1213945" y="33503"/>
                </a:cubicBezTo>
                <a:cubicBezTo>
                  <a:pt x="1650124" y="125468"/>
                  <a:pt x="2267607" y="442092"/>
                  <a:pt x="2885090" y="758717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/>
          <p:cNvSpPr/>
          <p:nvPr/>
        </p:nvSpPr>
        <p:spPr>
          <a:xfrm>
            <a:off x="4389838" y="4572000"/>
            <a:ext cx="381000" cy="300335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297912" y="6045237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Pregas vocais </a:t>
            </a:r>
            <a:endParaRPr lang="pt-BR" sz="16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717441" y="2723926"/>
            <a:ext cx="53205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LARINGE</a:t>
            </a:r>
          </a:p>
          <a:p>
            <a:pPr algn="just"/>
            <a:endParaRPr lang="pt-BR" b="1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Na altura da laringe situam-se as pregas vocais, responsáveis pela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fonação.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Duas estruturas musculares cuja vibração, determinada pela passagem do ar, produz os sons emitidos na fala.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É a abertura para a traqueia.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2286000"/>
            <a:ext cx="4419600" cy="45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65812" y="2651879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TRAQUEIA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Constituída por tecido cartilaginoso, formam anéis semicirculares que seguem até os pulmões.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O segmento determina, além da traqueia, os brônquios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  <a:r>
              <a:rPr lang="pt-BR" dirty="0" smtClean="0">
                <a:latin typeface="Century Gothic" panose="020B0502020202020204" pitchFamily="34" charset="0"/>
              </a:rPr>
              <a:t>e os bronquíolos.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Ao final dos bronquíolos encontramos os alvéolos.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6146" name="Picture 2" descr="Resultado de imagem para alveo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971800"/>
            <a:ext cx="5176876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93618" y="2362200"/>
            <a:ext cx="57919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ALVÉOLOS PULMONARES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Nos alvéolos ocorrem as trocas gasosas (hematose), de onde o CO2 é expelido e para onde ele é levado.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Há intensa rede de capilares revestindo os sacos alveolares, trabalhando da difusão dos gases respiratórios.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b="1" dirty="0" smtClean="0">
                <a:latin typeface="Century Gothic" panose="020B0502020202020204" pitchFamily="34" charset="0"/>
              </a:rPr>
              <a:t>Destacam-se para os alvéolos: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Espaço-morto.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Surfactante.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>
            <a:off x="2006927" y="2526226"/>
            <a:ext cx="3581400" cy="34819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006927" y="2743200"/>
            <a:ext cx="3124200" cy="304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006927" y="3026979"/>
            <a:ext cx="2438400" cy="2362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17170896">
            <a:off x="1309211" y="2836652"/>
            <a:ext cx="241415" cy="1591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2055812" y="3276600"/>
            <a:ext cx="1676400" cy="160020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7161212" y="3091871"/>
            <a:ext cx="381000" cy="36937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161212" y="3700462"/>
            <a:ext cx="381000" cy="3693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161212" y="4284399"/>
            <a:ext cx="381000" cy="3693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7161212" y="4888426"/>
            <a:ext cx="381000" cy="3693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7694612" y="305958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Volume residual (VR)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7694612" y="366922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Volume de reserva expiratória (VRE)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7694612" y="427882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Volume corrente (VC)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694612" y="488842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entury Gothic" panose="020B0502020202020204" pitchFamily="34" charset="0"/>
              </a:rPr>
              <a:t>Volume de reserva inspiratória (VRI) 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704012" y="213806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 ALVÉOLO: espaço morto</a:t>
            </a:r>
            <a:endParaRPr lang="pt-BR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161212" y="5486400"/>
            <a:ext cx="4724400" cy="132343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Espaço morto anatômico são as vias onde não promovem hematose.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Espaço morto fisiológico é o ar que não participa diretamente da hematose.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0251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6" y="2138065"/>
            <a:ext cx="6172200" cy="467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04596" y="3733800"/>
            <a:ext cx="51858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CAPACIDADE VITAL = VC + VRI + VRE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CAPACIDADE INSPIRATÓRIA = VC + VRI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CAPACIDADE RESIDUAL FUNCIONAL = VRE + VR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CAPACIDADE PULMONAR TOTAL = CV + VR</a:t>
            </a:r>
          </a:p>
        </p:txBody>
      </p:sp>
    </p:spTree>
    <p:extLst>
      <p:ext uri="{BB962C8B-B14F-4D97-AF65-F5344CB8AC3E}">
        <p14:creationId xmlns:p14="http://schemas.microsoft.com/office/powerpoint/2010/main" val="1934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5" y="2963917"/>
            <a:ext cx="5685057" cy="341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65812" y="2667000"/>
            <a:ext cx="6323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 SURFACTANTE</a:t>
            </a:r>
          </a:p>
          <a:p>
            <a:pPr algn="just"/>
            <a:endParaRPr lang="pt-BR" b="1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Produzido por um grupo de células chamadas pneumatócitos, agem na redução da tensão superficial alveolar.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A ação do surfactante garante maior complacência (extensão) pulmonar.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Na ausência do surfactante ocorre o colabamento (fechamento) do alvéolo.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FUNÇÃO BÁSICA 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36612" y="2438400"/>
            <a:ext cx="10896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O sistema cardiovascular tem como função básica promover  a circulação sanguínea. Esta pode ser:</a:t>
            </a:r>
          </a:p>
          <a:p>
            <a:pPr algn="just"/>
            <a:endParaRPr lang="pt-BR" sz="2000" dirty="0" smtClean="0">
              <a:latin typeface="Century Gothic" panose="020B0502020202020204" pitchFamily="34" charset="0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Pequena circulação: </a:t>
            </a:r>
            <a:r>
              <a:rPr lang="pt-BR" sz="2000" dirty="0" smtClean="0">
                <a:latin typeface="Century Gothic" panose="020B0502020202020204" pitchFamily="34" charset="0"/>
              </a:rPr>
              <a:t>coração – pulmão – coração </a:t>
            </a:r>
            <a:endParaRPr lang="pt-BR" sz="2000" b="1" dirty="0" smtClean="0">
              <a:latin typeface="Century Gothic" panose="020B0502020202020204" pitchFamily="34" charset="0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Grande circulação: </a:t>
            </a:r>
            <a:r>
              <a:rPr lang="pt-BR" sz="2000" dirty="0" smtClean="0">
                <a:latin typeface="Century Gothic" panose="020B0502020202020204" pitchFamily="34" charset="0"/>
              </a:rPr>
              <a:t>coração – pulmão – coração – sistema 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pt-BR" sz="2000" b="1" dirty="0" smtClean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pt-BR" sz="2000" b="1" dirty="0">
              <a:latin typeface="Century Gothic" panose="020B0502020202020204" pitchFamily="34" charset="0"/>
            </a:endParaRPr>
          </a:p>
          <a:p>
            <a:pPr algn="just">
              <a:buClr>
                <a:schemeClr val="accent4"/>
              </a:buClr>
            </a:pPr>
            <a:r>
              <a:rPr lang="pt-BR" sz="2000" dirty="0" smtClean="0">
                <a:latin typeface="Century Gothic" panose="020B0502020202020204" pitchFamily="34" charset="0"/>
              </a:rPr>
              <a:t>A circulação sanguínea é importante para levar O</a:t>
            </a:r>
            <a:r>
              <a:rPr lang="pt-BR" sz="2000" baseline="-25000" dirty="0" smtClean="0">
                <a:latin typeface="Century Gothic" panose="020B0502020202020204" pitchFamily="34" charset="0"/>
              </a:rPr>
              <a:t>2 </a:t>
            </a:r>
            <a:r>
              <a:rPr lang="pt-BR" sz="2000" dirty="0" smtClean="0">
                <a:latin typeface="Century Gothic" panose="020B0502020202020204" pitchFamily="34" charset="0"/>
              </a:rPr>
              <a:t>aos tecidos e remover deles CO</a:t>
            </a:r>
            <a:r>
              <a:rPr lang="pt-BR" sz="2000" baseline="-25000" dirty="0" smtClean="0">
                <a:latin typeface="Century Gothic" panose="020B0502020202020204" pitchFamily="34" charset="0"/>
              </a:rPr>
              <a:t>2</a:t>
            </a:r>
            <a:r>
              <a:rPr lang="pt-BR" sz="2000" dirty="0" smtClean="0">
                <a:latin typeface="Century Gothic" panose="020B0502020202020204" pitchFamily="34" charset="0"/>
              </a:rPr>
              <a:t> e outras substâncias tóxicas, como os compostos nitrogenados, por exemplo. </a:t>
            </a:r>
            <a:endParaRPr lang="pt-BR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7" y="2301766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32412" y="2351046"/>
            <a:ext cx="65705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OS PULMÕES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Localizados na cavidade torácica, estão circundados pelas costelas e sustentados pelo diafragma.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Com capacidade máxima de até 5.000mL de ar, sua expansão e relaxamento dependem da entrada (inspiração ) e saída (expiração) de ar.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A ação dos músculos intercostais e diafragma atuam diretamente nos movimentos respiratórios.</a:t>
            </a:r>
          </a:p>
        </p:txBody>
      </p:sp>
    </p:spTree>
    <p:extLst>
      <p:ext uri="{BB962C8B-B14F-4D97-AF65-F5344CB8AC3E}">
        <p14:creationId xmlns:p14="http://schemas.microsoft.com/office/powerpoint/2010/main" val="29161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Anatomia Básica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1" y="2514600"/>
            <a:ext cx="6629400" cy="39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 flipH="1">
            <a:off x="2455465" y="4648200"/>
            <a:ext cx="3124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455465" y="4648200"/>
            <a:ext cx="0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827212" y="5257800"/>
            <a:ext cx="1256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Veia Pulmonar Direita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618265" y="4956724"/>
            <a:ext cx="1256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Veia Pulmonar Esquerda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6494065" y="4503420"/>
            <a:ext cx="3733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0227865" y="4503420"/>
            <a:ext cx="0" cy="4495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4436665" y="6443246"/>
            <a:ext cx="199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Veia Cava Inferior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5503464" y="6019800"/>
            <a:ext cx="1" cy="5237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2208212" y="3974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CO2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847012" y="3962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CO2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523412" y="5650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751012" y="5955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6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Hematose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743200"/>
            <a:ext cx="5945188" cy="37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400799" y="3780472"/>
            <a:ext cx="5561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Century Gothic" panose="020B0502020202020204" pitchFamily="34" charset="0"/>
              </a:rPr>
              <a:t>N</a:t>
            </a:r>
            <a:r>
              <a:rPr lang="pt-BR" dirty="0" smtClean="0">
                <a:latin typeface="Century Gothic" panose="020B0502020202020204" pitchFamily="34" charset="0"/>
              </a:rPr>
              <a:t>o processo da hematose, o ar inalado chega aos alvéolos e exercem pressão sobre os gases que estão no volume de reserva inspiratória, fazendo com que esses se difundam até os vasos sanguíneos.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Hematose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667000"/>
            <a:ext cx="511791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713412" y="2956679"/>
            <a:ext cx="624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Ao nível dos vasos sanguíneos, o O2 se liga às hemácias graças às moléculas de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hemoglobina</a:t>
            </a:r>
            <a:r>
              <a:rPr lang="pt-BR" dirty="0" smtClean="0">
                <a:latin typeface="Century Gothic" panose="020B0502020202020204" pitchFamily="34" charset="0"/>
              </a:rPr>
              <a:t>, uma proteína presente na membrana interna dessas células.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cada molécula de hemoglobina até quatro moléculas de O2 podem  se ligar.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Cerca de 97% do O2 transportado via sangue está ligado às hemoglobinas; os 3% restantes difuso no plasma.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Hematose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598487" y="3938775"/>
            <a:ext cx="1295400" cy="2209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255712" y="2221468"/>
            <a:ext cx="948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Century Gothic" panose="020B0502020202020204" pitchFamily="34" charset="0"/>
              </a:rPr>
              <a:t>A ação da </a:t>
            </a:r>
            <a:r>
              <a:rPr lang="pt-BR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anidrase-carbônica</a:t>
            </a:r>
            <a:r>
              <a:rPr lang="pt-BR" sz="2000" dirty="0" smtClean="0">
                <a:latin typeface="Century Gothic" panose="020B0502020202020204" pitchFamily="34" charset="0"/>
              </a:rPr>
              <a:t> na neutralização da acidez plasmática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989012" y="5257800"/>
            <a:ext cx="533400" cy="609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 descr="Resultado de imagem para mitocondri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4482155"/>
            <a:ext cx="514350" cy="5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 circular 6"/>
          <p:cNvSpPr/>
          <p:nvPr/>
        </p:nvSpPr>
        <p:spPr>
          <a:xfrm rot="19662603">
            <a:off x="741752" y="3414525"/>
            <a:ext cx="1600200" cy="1534510"/>
          </a:xfrm>
          <a:prstGeom prst="circularArrow">
            <a:avLst/>
          </a:prstGeom>
          <a:solidFill>
            <a:schemeClr val="accent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2121474" y="3519675"/>
            <a:ext cx="533400" cy="3048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159574" y="3533873"/>
            <a:ext cx="457200" cy="1387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84212" y="333407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17812" y="4987665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H</a:t>
            </a:r>
            <a:r>
              <a:rPr lang="pt-BR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= H</a:t>
            </a:r>
            <a:r>
              <a:rPr lang="pt-BR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(ácido carbônico) 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4265612" y="5326219"/>
            <a:ext cx="152400" cy="388781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313906" y="5757446"/>
            <a:ext cx="2094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Acidose plasmática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lipse 13"/>
          <p:cNvSpPr/>
          <p:nvPr/>
        </p:nvSpPr>
        <p:spPr>
          <a:xfrm rot="3211959">
            <a:off x="6469753" y="4190619"/>
            <a:ext cx="857141" cy="128869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Arco 14"/>
          <p:cNvSpPr/>
          <p:nvPr/>
        </p:nvSpPr>
        <p:spPr>
          <a:xfrm rot="3530313">
            <a:off x="6524078" y="4304336"/>
            <a:ext cx="679917" cy="1003905"/>
          </a:xfrm>
          <a:prstGeom prst="arc">
            <a:avLst>
              <a:gd name="adj1" fmla="val 16200000"/>
              <a:gd name="adj2" fmla="val 49183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circular 15"/>
          <p:cNvSpPr/>
          <p:nvPr/>
        </p:nvSpPr>
        <p:spPr>
          <a:xfrm flipH="1">
            <a:off x="5465762" y="4354677"/>
            <a:ext cx="1066800" cy="1165932"/>
          </a:xfrm>
          <a:prstGeom prst="circularArrow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951412" y="4156008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Anidrase-carbônica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619999" y="3733800"/>
            <a:ext cx="4341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 ação da anidrase é: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Catalisar a reação entre o CO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 e a H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O, para formar o ácido carbônico;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Promover a quebra da molécula de H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CO</a:t>
            </a:r>
            <a:r>
              <a:rPr lang="pt-BR" baseline="-25000" dirty="0" smtClean="0">
                <a:latin typeface="Century Gothic" panose="020B0502020202020204" pitchFamily="34" charset="0"/>
              </a:rPr>
              <a:t>3</a:t>
            </a:r>
            <a:r>
              <a:rPr lang="pt-BR" dirty="0" smtClean="0">
                <a:latin typeface="Century Gothic" panose="020B0502020202020204" pitchFamily="34" charset="0"/>
              </a:rPr>
              <a:t>, liberando H+ e HCO</a:t>
            </a:r>
            <a:r>
              <a:rPr lang="pt-BR" baseline="-25000" dirty="0" smtClean="0">
                <a:latin typeface="Century Gothic" panose="020B0502020202020204" pitchFamily="34" charset="0"/>
              </a:rPr>
              <a:t>3</a:t>
            </a:r>
            <a:r>
              <a:rPr lang="pt-BR" dirty="0" smtClean="0">
                <a:latin typeface="Century Gothic" panose="020B0502020202020204" pitchFamily="34" charset="0"/>
              </a:rPr>
              <a:t>.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11123612" y="6019800"/>
            <a:ext cx="113507" cy="328425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0209212" y="6397823"/>
            <a:ext cx="2094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Bicarbonato 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6" descr="Resultado de imagem para dna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5376862"/>
            <a:ext cx="414338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Hematose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3812" y="2286000"/>
            <a:ext cx="952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Century Gothic" panose="020B0502020202020204" pitchFamily="34" charset="0"/>
              </a:rPr>
              <a:t>A afinidade pela hemoglobina é definida pelo pH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598487" y="3862575"/>
            <a:ext cx="1295400" cy="2209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989012" y="5181600"/>
            <a:ext cx="533400" cy="609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Resultado de imagem para mitocondri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4405955"/>
            <a:ext cx="514350" cy="5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de cantos arredondados 8"/>
          <p:cNvSpPr/>
          <p:nvPr/>
        </p:nvSpPr>
        <p:spPr>
          <a:xfrm>
            <a:off x="1903412" y="3886200"/>
            <a:ext cx="1295400" cy="2209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293937" y="5205225"/>
            <a:ext cx="533400" cy="609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Resultado de imagem para mitocondri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7" y="4429580"/>
            <a:ext cx="514350" cy="5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de cantos arredondados 11"/>
          <p:cNvSpPr/>
          <p:nvPr/>
        </p:nvSpPr>
        <p:spPr>
          <a:xfrm>
            <a:off x="3198812" y="3886200"/>
            <a:ext cx="1295400" cy="2209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3589337" y="5205225"/>
            <a:ext cx="533400" cy="609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 descr="Resultado de imagem para mitocondri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7" y="4429580"/>
            <a:ext cx="514350" cy="5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esultado de imagem para pulm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2" y="3305175"/>
            <a:ext cx="238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de cantos arredondados 14"/>
          <p:cNvSpPr/>
          <p:nvPr/>
        </p:nvSpPr>
        <p:spPr>
          <a:xfrm>
            <a:off x="760412" y="6172200"/>
            <a:ext cx="107537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989012" y="625029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293812" y="64432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370012" y="61384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674812" y="63670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903412" y="62146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284412" y="61384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464017" y="6174849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9616417" y="6397823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794874" y="6172200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9947274" y="6400800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252074" y="6248400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0480674" y="6400800"/>
            <a:ext cx="87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560512" y="3471446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nível dos tecidos 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9616417" y="3547646"/>
            <a:ext cx="2019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nível dos pulmões 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Divisa 28"/>
          <p:cNvSpPr/>
          <p:nvPr/>
        </p:nvSpPr>
        <p:spPr>
          <a:xfrm rot="16200000">
            <a:off x="10442574" y="3287312"/>
            <a:ext cx="321677" cy="245477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0116551" y="2919248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O2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Divisa 32"/>
          <p:cNvSpPr/>
          <p:nvPr/>
        </p:nvSpPr>
        <p:spPr>
          <a:xfrm rot="16200000">
            <a:off x="2390273" y="3278722"/>
            <a:ext cx="321677" cy="245477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064250" y="2910658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CO2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0" name="Picture 6" descr="Resultado de imagem para dn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68" y="5302856"/>
            <a:ext cx="414338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sultado de imagem para dn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4" y="5334000"/>
            <a:ext cx="414338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Resultado de imagem para dn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5334000"/>
            <a:ext cx="414338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Movimentos Respiratórios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2941934"/>
            <a:ext cx="6248400" cy="34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932612" y="3649717"/>
            <a:ext cx="502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OS MOVIMENTOS TORÁCICOS</a:t>
            </a:r>
          </a:p>
          <a:p>
            <a:pPr algn="just"/>
            <a:endParaRPr lang="pt-BR" b="1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Apresentam contrações voluntárias: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latin typeface="Century Gothic" panose="020B0502020202020204" pitchFamily="34" charset="0"/>
              </a:rPr>
              <a:t>Apresentam contrações involuntárias:</a:t>
            </a:r>
          </a:p>
          <a:p>
            <a:pPr marL="742950" lvl="1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pt-BR" sz="1600" dirty="0" smtClean="0">
              <a:latin typeface="Century Gothic" panose="020B0502020202020204" pitchFamily="34" charset="0"/>
            </a:endParaRPr>
          </a:p>
          <a:p>
            <a:pPr marL="742950" lvl="1" indent="-285750" algn="just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Dependem do SNC</a:t>
            </a:r>
            <a:endParaRPr lang="pt-B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0412" y="1676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larendon Blk BT" panose="02040905050505020204" pitchFamily="18" charset="0"/>
              </a:rPr>
              <a:t>Movimentos Respiratórios</a:t>
            </a:r>
            <a:endParaRPr lang="pt-BR" sz="2400" dirty="0">
              <a:solidFill>
                <a:srgbClr val="FF0000"/>
              </a:solidFill>
              <a:latin typeface="Clarendon Blk BT" panose="020409050505050202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2140693"/>
            <a:ext cx="3796309" cy="47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180012" y="2895600"/>
            <a:ext cx="670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aumento na concentração de CO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 no plasma sanguíneo e consequente redução na concentração de 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, um sinal nervoso é direcionado ao Centro de Controle Respiratório.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Ativado, o Centro envia, como reação, um  sinal para os músculos intercostais e diafragma, promovendo a expansão torácica.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b="1" i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O objetivo é, na ventilação, promover maior eliminação de CO</a:t>
            </a:r>
            <a:r>
              <a:rPr lang="pt-BR" b="1" i="1" baseline="-25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2</a:t>
            </a:r>
            <a:r>
              <a:rPr lang="pt-BR" b="1" i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e voltar aos valores normais de pH no plasma. </a:t>
            </a:r>
            <a:endParaRPr lang="pt-BR" b="1" i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59249" y="300595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ASMA </a:t>
            </a:r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FDFF"/>
              </a:clrFrom>
              <a:clrTo>
                <a:srgbClr val="E8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3505200"/>
            <a:ext cx="4540469" cy="302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3505199"/>
            <a:ext cx="3726632" cy="30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999748" y="3005958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ENFISEMA</a:t>
            </a:r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2" y="3505200"/>
            <a:ext cx="313914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8943755" y="3048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FIBROSE PULMONAR</a:t>
            </a:r>
            <a:endParaRPr lang="pt-BR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27412" y="17526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/>
                </a:solidFill>
                <a:latin typeface="Clarendon Blk BT" panose="02040905050505020204" pitchFamily="18" charset="0"/>
              </a:rPr>
              <a:t>PATOLOGIAS </a:t>
            </a:r>
            <a:endParaRPr lang="pt-BR" sz="2400" b="1" dirty="0">
              <a:solidFill>
                <a:schemeClr val="accent2"/>
              </a:solidFill>
              <a:latin typeface="Clarendon Blk BT" panose="02040905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2057400"/>
            <a:ext cx="58578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0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A ORIGEM DO SANGUE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6323012" cy="35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23012" y="3005078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Nas extremidades dos ossos longos se dá a produção das células sanguíneas e linfáticas. O tecido que origina essas células é chamado medula óssea vermelha.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Nesses mesmos ossos encontramos a medula óssea amarela, responsável pela produção de células adiposas (células de gordura).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O SANGUE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1812" y="2286000"/>
            <a:ext cx="1127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Composto pelos elementos figurados e plasma.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b="1" dirty="0" smtClean="0">
                <a:latin typeface="Century Gothic" panose="020B0502020202020204" pitchFamily="34" charset="0"/>
              </a:rPr>
              <a:t>Elementos figurados: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Hemácias.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Leucócitos.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Plaquetas.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b="1" dirty="0" smtClean="0">
                <a:latin typeface="Century Gothic" panose="020B0502020202020204" pitchFamily="34" charset="0"/>
              </a:rPr>
              <a:t>Plasma: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Água.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Proteínas (albumina).</a:t>
            </a:r>
            <a:endParaRPr lang="pt-BR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O SANGUE: HEMÁCIAS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9412" y="2514600"/>
            <a:ext cx="11430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Também chamadas de Glóbulos Vermelhos ou Eritrócitos;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Células anucleadas, desprovida de organelas;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Formato bicôncavo, bimembranosa e citoesqueleto constituído por uma rede de fibras proteicas (espectrina);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Atua no transporte de O2 e CO2;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Presença de hemoglobina na membrana interna;</a:t>
            </a:r>
          </a:p>
          <a:p>
            <a:pPr marL="285750" indent="-28575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Vida útil de 90 a 120 dias, sendo destruídas no fígado.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Resultado de imagem para hemá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3983420"/>
            <a:ext cx="33337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5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O SANGUE: LUCÓCITOS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9412" y="2362200"/>
            <a:ext cx="1127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Century Gothic" panose="020B0502020202020204" pitchFamily="34" charset="0"/>
              </a:rPr>
              <a:t>São os glóbulos brancos e atuam na defesa do organismo. São chamados de: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Neutrófilos.</a:t>
            </a: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Basófilos.</a:t>
            </a: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Monócitos.</a:t>
            </a: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Eosinófilos.</a:t>
            </a: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Linfócitos.</a:t>
            </a:r>
          </a:p>
          <a:p>
            <a:pPr marL="285750" indent="-285750" algn="just"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Macrófagos (monócitos diferenciados).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Resultado de imagem para hemáci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18" y="3200400"/>
            <a:ext cx="5836517" cy="3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TIPAGEM SANGUÍNEA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36612" y="2209800"/>
            <a:ext cx="1059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Para a população humana, temos quatro tipos sanguíneos mais comuns, classificados de Sistema ABO.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Assim,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Hemácias com aglutinogênio A determinam o tipo sanguíneo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Hemácias com aglutinogênio B determinam o tipo sanguíneo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Hemácias com aglutinogênios A e B determinam o tipo sanguíneo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AB</a:t>
            </a:r>
          </a:p>
          <a:p>
            <a:pPr marL="285750" indent="-285750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Hemácias sem aglutinogênios determinam o tipo sanguíneo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pt-BR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03212" y="5199994"/>
            <a:ext cx="2743199" cy="1328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3122612" y="5181600"/>
            <a:ext cx="2793016" cy="135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6018212" y="5181600"/>
            <a:ext cx="2792413" cy="135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8940799" y="5181600"/>
            <a:ext cx="2792413" cy="1353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6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0413" cy="14548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1812" y="1600200"/>
            <a:ext cx="55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  <a:latin typeface="Tw Cen MT Condensed Extra Bold" panose="020B0803020202020204" pitchFamily="34" charset="0"/>
                <a:ea typeface="DFPOP1-W9" panose="02010609010101010101" pitchFamily="1" charset="-128"/>
              </a:rPr>
              <a:t>TIPAGEM SANGUÍNEA: GENÉTICA DO SANGUE</a:t>
            </a:r>
            <a:endParaRPr lang="pt-BR" sz="2400" dirty="0">
              <a:solidFill>
                <a:schemeClr val="accent2"/>
              </a:solidFill>
              <a:latin typeface="Tw Cen MT Condensed Extra Bold" panose="020B0803020202020204" pitchFamily="34" charset="0"/>
              <a:ea typeface="DFPOP1-W9" panose="02010609010101010101" pitchFamily="1" charset="-128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45677"/>
              </p:ext>
            </p:extLst>
          </p:nvPr>
        </p:nvGraphicFramePr>
        <p:xfrm>
          <a:off x="760412" y="3058160"/>
          <a:ext cx="10744200" cy="2392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8840"/>
                <a:gridCol w="2148840"/>
                <a:gridCol w="2148840"/>
                <a:gridCol w="2148840"/>
                <a:gridCol w="2148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Tipo </a:t>
                      </a:r>
                      <a:endParaRPr lang="pt-BR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Genética </a:t>
                      </a:r>
                      <a:endParaRPr lang="pt-BR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Aglutinogênio </a:t>
                      </a:r>
                    </a:p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(Antígeno)</a:t>
                      </a:r>
                      <a:endParaRPr lang="pt-BR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Aglutinina</a:t>
                      </a:r>
                    </a:p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(Anticorpo) </a:t>
                      </a:r>
                      <a:endParaRPr lang="pt-BR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Receptores </a:t>
                      </a:r>
                      <a:endParaRPr lang="pt-BR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lang="pt-BR" dirty="0" smtClean="0">
                          <a:latin typeface="Arial Black" panose="020B0A04020102020204" pitchFamily="34" charset="0"/>
                        </a:rPr>
                        <a:t> ou </a:t>
                      </a:r>
                      <a:r>
                        <a:rPr lang="pt-BR" dirty="0" err="1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err="1" smtClean="0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lang="pt-BR" dirty="0" err="1" smtClean="0">
                          <a:latin typeface="Arial Black" panose="020B0A04020102020204" pitchFamily="34" charset="0"/>
                        </a:rPr>
                        <a:t>i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ANTI-B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lang="pt-BR" baseline="0" dirty="0" smtClean="0">
                          <a:latin typeface="Arial Black" panose="020B0A04020102020204" pitchFamily="34" charset="0"/>
                        </a:rPr>
                        <a:t> e 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lang="pt-BR" dirty="0" smtClean="0">
                          <a:latin typeface="Arial Black" panose="020B0A04020102020204" pitchFamily="34" charset="0"/>
                        </a:rPr>
                        <a:t> ou </a:t>
                      </a:r>
                      <a:r>
                        <a:rPr lang="pt-BR" dirty="0" err="1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err="1" smtClean="0">
                          <a:latin typeface="Arial Black" panose="020B0A04020102020204" pitchFamily="34" charset="0"/>
                        </a:rPr>
                        <a:t>B</a:t>
                      </a:r>
                      <a:r>
                        <a:rPr lang="pt-BR" dirty="0" err="1" smtClean="0">
                          <a:latin typeface="Arial Black" panose="020B0A04020102020204" pitchFamily="34" charset="0"/>
                        </a:rPr>
                        <a:t>i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ANTI-A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B e 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A</a:t>
                      </a:r>
                      <a:r>
                        <a:rPr lang="pt-BR" dirty="0" smtClean="0">
                          <a:latin typeface="Arial Black" panose="020B0A04020102020204" pitchFamily="34" charset="0"/>
                        </a:rPr>
                        <a:t>I</a:t>
                      </a:r>
                      <a:r>
                        <a:rPr lang="pt-BR" baseline="30000" dirty="0" smtClean="0">
                          <a:latin typeface="Arial Black" panose="020B0A04020102020204" pitchFamily="34" charset="0"/>
                        </a:rPr>
                        <a:t>B</a:t>
                      </a:r>
                      <a:endParaRPr lang="pt-BR" baseline="30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--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O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>
                          <a:latin typeface="Arial Black" panose="020B0A04020102020204" pitchFamily="34" charset="0"/>
                        </a:rPr>
                        <a:t>ii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--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ANIT-A</a:t>
                      </a:r>
                    </a:p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ANTI-B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 Black" panose="020B0A04020102020204" pitchFamily="34" charset="0"/>
                        </a:rPr>
                        <a:t>A, B e AB</a:t>
                      </a:r>
                      <a:endParaRPr lang="pt-BR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6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FormuláriodeBibliotecadeDocumentos</Display>
  <Edit>FormuláriodeBibliotecadeDocumentos</Edit>
  <New>FormuláriodeBibliotecadeDocumentos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F4CB80-51E5-47C8-B45D-3834AA25DD5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2330</TotalTime>
  <Words>1366</Words>
  <Application>Microsoft Office PowerPoint</Application>
  <PresentationFormat>Personalizar</PresentationFormat>
  <Paragraphs>289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de Título</dc:title>
  <dc:creator>JOSE MIGUEL</dc:creator>
  <cp:lastModifiedBy>Wellington</cp:lastModifiedBy>
  <cp:revision>81</cp:revision>
  <dcterms:created xsi:type="dcterms:W3CDTF">2013-04-05T19:59:21Z</dcterms:created>
  <dcterms:modified xsi:type="dcterms:W3CDTF">2017-09-15T15:35:56Z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