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311" r:id="rId5"/>
    <p:sldId id="312" r:id="rId6"/>
    <p:sldId id="313" r:id="rId7"/>
    <p:sldId id="316" r:id="rId8"/>
    <p:sldId id="317" r:id="rId9"/>
    <p:sldId id="314" r:id="rId10"/>
    <p:sldId id="315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274" autoAdjust="0"/>
  </p:normalViewPr>
  <p:slideViewPr>
    <p:cSldViewPr>
      <p:cViewPr>
        <p:scale>
          <a:sx n="60" d="100"/>
          <a:sy n="60" d="100"/>
        </p:scale>
        <p:origin x="-990" y="-3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184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F89CD5A-1831-4DC0-9195-F8BC54E562A6}" type="datetime1">
              <a:rPr lang="pt-BR" smtClean="0"/>
              <a:t>30/08/2017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A850423A-8BCE-448E-A97B-03A88B2B12C1}" type="slidenum">
              <a:rPr lang="pt-BR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854802EC-CF9F-4AE3-9B40-B01A31CE778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1F2A70B-78F2-4DCF-B53B-C990D2FAFB8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227B-F07A-4C16-9F2A-01DF84C700B4}" type="datetimeFigureOut">
              <a:rPr lang="pt-BR" smtClean="0"/>
              <a:t>30/08/2017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C1D1-C4F9-4941-9C4D-BF798951D0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0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5F2D-A096-4FD5-BD83-797F6E0C1C72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58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C6A9-EE6A-4780-8FCE-4F20EFD8D41A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1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E052-B9FE-4956-B39E-0CFB4A212035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0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0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7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6F60-E19F-415B-B493-7696EA6A1BCD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6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0B1C-FC4B-46DA-958E-71E71332DE93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6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38EE-0305-4714-B48C-0C264EDC353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22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73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53ED-8EB4-421A-86DA-2AC5937C133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31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E53ED-8EB4-421A-86DA-2AC5937C1338}" type="datetime1">
              <a:rPr lang="pt-BR" smtClean="0"/>
              <a:pPr/>
              <a:t>30/08/2017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861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612" y="1524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>
                <a:solidFill>
                  <a:schemeClr val="accent4"/>
                </a:solidFill>
                <a:latin typeface="Freehand521 BT" panose="03080802030307080304" pitchFamily="66" charset="0"/>
              </a:rPr>
              <a:t>Biologia </a:t>
            </a:r>
            <a:endParaRPr lang="pt-BR" sz="13800" b="1" dirty="0">
              <a:solidFill>
                <a:schemeClr val="accent4"/>
              </a:solidFill>
              <a:latin typeface="Freehand521 BT" panose="03080802030307080304" pitchFamily="66" charset="0"/>
            </a:endParaRPr>
          </a:p>
        </p:txBody>
      </p:sp>
      <p:pic>
        <p:nvPicPr>
          <p:cNvPr id="3" name="Picture 4" descr="Resultado de imagem para fisiologia a máquina huma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515407"/>
            <a:ext cx="9906000" cy="432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94012" y="2057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50000"/>
                  </a:schemeClr>
                </a:solidFill>
                <a:latin typeface="Freehand521 BT" panose="03080802030307080304" pitchFamily="66" charset="0"/>
              </a:rPr>
              <a:t>Fisiologia Humana</a:t>
            </a:r>
            <a:endParaRPr lang="pt-BR" sz="4400" b="1" dirty="0">
              <a:solidFill>
                <a:schemeClr val="accent5">
                  <a:lumMod val="50000"/>
                </a:schemeClr>
              </a:solidFill>
              <a:latin typeface="Freehand521 BT" panose="0308080203030708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ANATOMIA FISIOLÓGICA DA BEXIGA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6" y="2222938"/>
            <a:ext cx="5287113" cy="44487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63127" y="2771460"/>
            <a:ext cx="57919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entury Gothic" panose="020B0502020202020204" pitchFamily="34" charset="0"/>
              </a:rPr>
              <a:t>A bexiga é um órgão muscular constituído por </a:t>
            </a: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músculo liso </a:t>
            </a:r>
            <a:r>
              <a:rPr lang="pt-BR" sz="2000" dirty="0" smtClean="0">
                <a:latin typeface="Century Gothic" panose="020B0502020202020204" pitchFamily="34" charset="0"/>
              </a:rPr>
              <a:t>inervada por fibras sensoriais e motoras provenientes dos nervos pélvicos.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Century Gothic" panose="020B0502020202020204" pitchFamily="34" charset="0"/>
              </a:rPr>
              <a:t>Os </a:t>
            </a:r>
            <a:r>
              <a:rPr lang="pt-B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nervos sensoriais </a:t>
            </a:r>
            <a:r>
              <a:rPr lang="pt-BR" sz="2000" dirty="0" smtClean="0">
                <a:latin typeface="Century Gothic" panose="020B0502020202020204" pitchFamily="34" charset="0"/>
              </a:rPr>
              <a:t>são responsáveis pela detecção da distensão do tecido vesical muscular que forma a bexiga.  </a:t>
            </a: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Ø"/>
            </a:pPr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Century Gothic" panose="020B0502020202020204" pitchFamily="34" charset="0"/>
              </a:rPr>
              <a:t>Os </a:t>
            </a:r>
            <a:r>
              <a:rPr lang="pt-B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nervos motores</a:t>
            </a:r>
            <a:r>
              <a:rPr lang="pt-BR" sz="2000" dirty="0" smtClean="0">
                <a:latin typeface="Century Gothic" panose="020B0502020202020204" pitchFamily="34" charset="0"/>
              </a:rPr>
              <a:t>, então, respondem promovendo o esvaziamento da bexiga.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2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VISÃO GERAL DO SISTEMA UROGENITAL – MASCULINO 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2264976"/>
            <a:ext cx="8153400" cy="457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VISÃO GERAL DO SISTEMA UROGENITAL – FEMININO 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2362200"/>
            <a:ext cx="4038600" cy="40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79" y="2697348"/>
            <a:ext cx="428572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765206"/>
            <a:ext cx="531607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2969008"/>
            <a:ext cx="4867754" cy="333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1" y="2002938"/>
            <a:ext cx="392083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875211" y="3048000"/>
            <a:ext cx="72390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entury Gothic" panose="020B0502020202020204" pitchFamily="34" charset="0"/>
              </a:rPr>
              <a:t>A constituição da urina depende de processos básicos como:</a:t>
            </a:r>
          </a:p>
          <a:p>
            <a:pPr algn="just"/>
            <a:endParaRPr lang="pt-BR" sz="2000" dirty="0">
              <a:latin typeface="Century Gothic" panose="020B0502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Filtração;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Reabsorção;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Secreção;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Excreção.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08612" y="5553670"/>
            <a:ext cx="6400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entury Gothic" panose="020B0502020202020204" pitchFamily="34" charset="0"/>
              </a:rPr>
              <a:t>Para que ocorra a reabsorção da água, íons e moléculas é necessário que haja qual processo bioquímico básico? 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9" y="2286000"/>
            <a:ext cx="5001323" cy="428684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46812" y="3136762"/>
            <a:ext cx="571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O processo de reabsorção, a partir dos túbulos, envolve mecanismos </a:t>
            </a:r>
            <a:r>
              <a:rPr lang="pt-BR" b="1" dirty="0" smtClean="0">
                <a:latin typeface="Century Gothic" panose="020B0502020202020204" pitchFamily="34" charset="0"/>
              </a:rPr>
              <a:t>passivos</a:t>
            </a:r>
            <a:r>
              <a:rPr lang="pt-BR" dirty="0" smtClean="0">
                <a:latin typeface="Century Gothic" panose="020B0502020202020204" pitchFamily="34" charset="0"/>
              </a:rPr>
              <a:t> e </a:t>
            </a:r>
            <a:r>
              <a:rPr lang="pt-BR" b="1" dirty="0" smtClean="0">
                <a:latin typeface="Century Gothic" panose="020B0502020202020204" pitchFamily="34" charset="0"/>
              </a:rPr>
              <a:t>ativos</a:t>
            </a:r>
            <a:r>
              <a:rPr lang="pt-BR" dirty="0" smtClean="0">
                <a:latin typeface="Century Gothic" panose="020B0502020202020204" pitchFamily="34" charset="0"/>
              </a:rPr>
              <a:t> de transportes através de membranas.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Os produtos da filtração podem ser reabsorvidos por duas vias: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285750" indent="-28575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Paracelular</a:t>
            </a:r>
            <a:r>
              <a:rPr lang="pt-BR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b="1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Transcelular</a:t>
            </a:r>
            <a:r>
              <a:rPr lang="pt-BR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. </a:t>
            </a:r>
            <a:endParaRPr lang="pt-BR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PROCESSOS RENAIS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1" y="2351690"/>
            <a:ext cx="4505954" cy="38962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566040"/>
            <a:ext cx="4686954" cy="510611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217612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ATIVOS PRIMÁRIOS 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33095" y="6248400"/>
            <a:ext cx="304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ATIVOS SECUNDÁRIOS</a:t>
            </a:r>
            <a:endParaRPr lang="pt-BR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AÇÃO DO ADH NA FORMAÇÃO DA URINA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23380" y="2376753"/>
            <a:ext cx="11362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ADH</a:t>
            </a:r>
            <a:r>
              <a:rPr lang="pt-BR" sz="2000" dirty="0" smtClean="0">
                <a:latin typeface="Century Gothic" panose="020B0502020202020204" pitchFamily="34" charset="0"/>
              </a:rPr>
              <a:t> = </a:t>
            </a:r>
            <a:r>
              <a:rPr lang="pt-BR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Hormônio antidiurético</a:t>
            </a:r>
            <a:r>
              <a:rPr lang="pt-BR" sz="2000" dirty="0" smtClean="0">
                <a:latin typeface="Century Gothic" panose="020B0502020202020204" pitchFamily="34" charset="0"/>
              </a:rPr>
              <a:t>. Este hormônio age nos rins aumentando a expressão de </a:t>
            </a:r>
            <a:r>
              <a:rPr lang="pt-BR" sz="2000" i="1" dirty="0" err="1" smtClean="0">
                <a:latin typeface="Century Gothic" panose="020B0502020202020204" pitchFamily="34" charset="0"/>
              </a:rPr>
              <a:t>aquaporinas</a:t>
            </a:r>
            <a:r>
              <a:rPr lang="pt-BR" sz="2000" dirty="0" smtClean="0">
                <a:latin typeface="Century Gothic" panose="020B0502020202020204" pitchFamily="34" charset="0"/>
              </a:rPr>
              <a:t>, que são proteínas absortivas de água. Sua ação,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na reabsorção de água</a:t>
            </a:r>
            <a:r>
              <a:rPr lang="pt-BR" sz="2000" dirty="0" smtClean="0">
                <a:latin typeface="Century Gothic" panose="020B0502020202020204" pitchFamily="34" charset="0"/>
              </a:rPr>
              <a:t>, é fundamental para </a:t>
            </a:r>
            <a:r>
              <a:rPr lang="pt-BR" sz="2000" b="1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evitar a desidratação</a:t>
            </a:r>
            <a:r>
              <a:rPr lang="pt-BR" sz="2000" dirty="0" smtClean="0">
                <a:latin typeface="Century Gothic" panose="020B0502020202020204" pitchFamily="34" charset="0"/>
              </a:rPr>
              <a:t>. 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0" y="3657600"/>
            <a:ext cx="3132632" cy="30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2970212" y="5638800"/>
            <a:ext cx="2362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751262" y="53456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ADH</a:t>
            </a:r>
            <a:endParaRPr lang="pt-B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 r="30346"/>
          <a:stretch/>
        </p:blipFill>
        <p:spPr bwMode="auto">
          <a:xfrm flipH="1">
            <a:off x="5508952" y="4673203"/>
            <a:ext cx="1524000" cy="208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98"/>
          <a:stretch/>
        </p:blipFill>
        <p:spPr bwMode="auto">
          <a:xfrm>
            <a:off x="9196652" y="4178015"/>
            <a:ext cx="2741899" cy="26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504112" y="49646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ADH</a:t>
            </a:r>
            <a:endParaRPr lang="pt-BR" dirty="0"/>
          </a:p>
        </p:txBody>
      </p:sp>
      <p:cxnSp>
        <p:nvCxnSpPr>
          <p:cNvPr id="9" name="Conector angulado 8"/>
          <p:cNvCxnSpPr/>
          <p:nvPr/>
        </p:nvCxnSpPr>
        <p:spPr>
          <a:xfrm>
            <a:off x="7590548" y="5257800"/>
            <a:ext cx="1932864" cy="457200"/>
          </a:xfrm>
          <a:prstGeom prst="bentConnector3">
            <a:avLst>
              <a:gd name="adj1" fmla="val 1982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704012" y="52578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2970212" y="4572000"/>
            <a:ext cx="10287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 rot="19059347">
            <a:off x="2567549" y="451889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Neuro-hipófise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6475412" y="4178015"/>
            <a:ext cx="557540" cy="525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 rot="18823404">
            <a:off x="6396734" y="4055186"/>
            <a:ext cx="83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Rim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 flipH="1">
            <a:off x="10567602" y="3435888"/>
            <a:ext cx="846538" cy="803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 rot="19113282">
            <a:off x="10339409" y="3251222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Néfron 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8" y="2209800"/>
            <a:ext cx="7764214" cy="45272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O SISTEMA RENINA-ANGIOTENSINA-ALDOSTERONA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3412" y="2514600"/>
            <a:ext cx="6389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Rim</a:t>
            </a:r>
            <a:endParaRPr lang="pt-BR" sz="1400" b="1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532812" y="2514600"/>
            <a:ext cx="8675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Fígado</a:t>
            </a:r>
            <a:endParaRPr lang="pt-BR" sz="1400" b="1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52012" y="4873823"/>
            <a:ext cx="867595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Leelawadee UI Semilight" panose="020B0402040204020203" pitchFamily="34" charset="-34"/>
                <a:cs typeface="Leelawadee UI Semilight" panose="020B0402040204020203" pitchFamily="34" charset="-34"/>
              </a:rPr>
              <a:t>Pulmão</a:t>
            </a:r>
            <a:endParaRPr lang="pt-BR" sz="1400" b="1" dirty="0"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43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HEMODIÁLISE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" y="2438400"/>
            <a:ext cx="79790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156996" y="2172536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Quando os rins já não atendem à demanda diária de filtração glomerular (disfunção renal), recorre-se ao processo de hemodiálise.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O método consiste em: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3991172"/>
            <a:ext cx="3629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89012" y="3048000"/>
            <a:ext cx="6019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SISTEMA </a:t>
            </a:r>
          </a:p>
          <a:p>
            <a:r>
              <a:rPr lang="pt-BR" sz="6600" dirty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pt-BR" sz="6600" dirty="0" smtClean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  EXCRETOR</a:t>
            </a:r>
            <a:endParaRPr lang="pt-BR" sz="6600" dirty="0">
              <a:solidFill>
                <a:schemeClr val="accent5">
                  <a:lumMod val="50000"/>
                </a:schemeClr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1026" name="Picture 2" descr="Resultado de imagem para sistema excre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14865"/>
          <a:stretch/>
        </p:blipFill>
        <p:spPr bwMode="auto">
          <a:xfrm>
            <a:off x="7161212" y="1957552"/>
            <a:ext cx="4722813" cy="44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CÁLCULO RENAL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8" y="2438400"/>
            <a:ext cx="520162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93618" y="2000310"/>
            <a:ext cx="5868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Causado pelo acúmulo de substâncias como </a:t>
            </a:r>
            <a:r>
              <a:rPr lang="pt-BR" b="1" dirty="0" smtClean="0">
                <a:latin typeface="Century Gothic" panose="020B0502020202020204" pitchFamily="34" charset="0"/>
              </a:rPr>
              <a:t>cálcio</a:t>
            </a:r>
            <a:r>
              <a:rPr lang="pt-BR" dirty="0" smtClean="0">
                <a:latin typeface="Century Gothic" panose="020B0502020202020204" pitchFamily="34" charset="0"/>
              </a:rPr>
              <a:t>, </a:t>
            </a:r>
            <a:r>
              <a:rPr lang="pt-BR" b="1" dirty="0" smtClean="0">
                <a:latin typeface="Century Gothic" panose="020B0502020202020204" pitchFamily="34" charset="0"/>
              </a:rPr>
              <a:t>oxalato</a:t>
            </a:r>
            <a:r>
              <a:rPr lang="pt-BR" dirty="0" smtClean="0">
                <a:latin typeface="Century Gothic" panose="020B0502020202020204" pitchFamily="34" charset="0"/>
              </a:rPr>
              <a:t> e </a:t>
            </a:r>
            <a:r>
              <a:rPr lang="pt-BR" b="1" dirty="0" smtClean="0">
                <a:latin typeface="Century Gothic" panose="020B0502020202020204" pitchFamily="34" charset="0"/>
              </a:rPr>
              <a:t>ácido úrico</a:t>
            </a:r>
            <a:r>
              <a:rPr lang="pt-BR" dirty="0" smtClean="0">
                <a:latin typeface="Century Gothic" panose="020B0502020202020204" pitchFamily="34" charset="0"/>
              </a:rPr>
              <a:t>, pode comprometer o transporte da urina pelos ductos até a uretra.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Essas substâncias se aglutinam e formam os cristais – comumente chamados de “pedras” – causando obstrução das vias urinárias.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Prevenção: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smtClean="0">
                <a:latin typeface="Century Gothic" panose="020B0502020202020204" pitchFamily="34" charset="0"/>
              </a:rPr>
              <a:t>Maior ingestão de água e reduzir o consumo de alimentos como:</a:t>
            </a:r>
          </a:p>
          <a:p>
            <a:pPr algn="just"/>
            <a:endParaRPr lang="pt-BR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P</a:t>
            </a:r>
            <a:r>
              <a:rPr lang="pt-BR" dirty="0" smtClean="0">
                <a:latin typeface="Century Gothic" panose="020B0502020202020204" pitchFamily="34" charset="0"/>
              </a:rPr>
              <a:t>roteínas.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Vegetais (alguns).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Chocolate. 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9012" y="3048000"/>
            <a:ext cx="6019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SISTEMA </a:t>
            </a:r>
          </a:p>
          <a:p>
            <a:r>
              <a:rPr lang="pt-BR" sz="6600" dirty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pt-BR" sz="6600" dirty="0" smtClean="0">
                <a:solidFill>
                  <a:schemeClr val="accent5">
                    <a:lumMod val="50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   EXCRETOR</a:t>
            </a:r>
            <a:endParaRPr lang="pt-BR" sz="6600" dirty="0">
              <a:solidFill>
                <a:schemeClr val="accent5">
                  <a:lumMod val="50000"/>
                </a:schemeClr>
              </a:solidFill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3" name="Picture 2" descr="Resultado de imagem para sistema excre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14865"/>
          <a:stretch/>
        </p:blipFill>
        <p:spPr bwMode="auto">
          <a:xfrm>
            <a:off x="7161212" y="1957552"/>
            <a:ext cx="4722813" cy="44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3212" y="1737398"/>
            <a:ext cx="10606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O METABOLISMO CELULAR E A TRANSFORMAÇÃO DE SUBSTÂNCIAS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6" t="7395" r="3051" b="7395"/>
          <a:stretch/>
        </p:blipFill>
        <p:spPr bwMode="auto">
          <a:xfrm>
            <a:off x="151607" y="2665807"/>
            <a:ext cx="5942011" cy="41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3035662"/>
            <a:ext cx="4762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237412" y="6426562"/>
            <a:ext cx="4343400" cy="36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Geometr415 Blk BT" panose="020B0802020204020303" pitchFamily="34" charset="0"/>
              </a:rPr>
              <a:t>Mitocôndria </a:t>
            </a:r>
            <a:endParaRPr lang="pt-BR" b="1" dirty="0">
              <a:latin typeface="Geometr415 Blk BT" panose="020B08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3212" y="1752600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 FORMAÇÃO DA URINA COMEÇA NO FÍGADO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8012" y="2438400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Os aminoácidos assimilados na dieta vão até o fígado onde ocorre o processo de </a:t>
            </a:r>
            <a:r>
              <a:rPr lang="pt-BR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desaminação</a:t>
            </a:r>
            <a:r>
              <a:rPr lang="pt-BR" dirty="0" smtClean="0">
                <a:latin typeface="Century Gothic" panose="020B0502020202020204" pitchFamily="34" charset="0"/>
              </a:rPr>
              <a:t>. </a:t>
            </a:r>
          </a:p>
          <a:p>
            <a:endParaRPr lang="pt-BR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Century Gothic" panose="020B0502020202020204" pitchFamily="34" charset="0"/>
              </a:rPr>
              <a:t>O radical </a:t>
            </a:r>
            <a:r>
              <a:rPr lang="pt-BR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amina</a:t>
            </a:r>
            <a:r>
              <a:rPr lang="pt-BR" dirty="0" smtClean="0">
                <a:latin typeface="Century Gothic" panose="020B0502020202020204" pitchFamily="34" charset="0"/>
              </a:rPr>
              <a:t> será convertido em </a:t>
            </a:r>
            <a:r>
              <a:rPr lang="pt-BR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amônia</a:t>
            </a:r>
            <a:r>
              <a:rPr lang="pt-BR" dirty="0" smtClean="0">
                <a:latin typeface="Century Gothic" panose="020B0502020202020204" pitchFamily="34" charset="0"/>
              </a:rPr>
              <a:t>.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endParaRPr lang="pt-BR" dirty="0" smtClean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latin typeface="Century Gothic" panose="020B0502020202020204" pitchFamily="34" charset="0"/>
              </a:rPr>
              <a:t>O esqueleto contendo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C-H-O</a:t>
            </a:r>
            <a:r>
              <a:rPr lang="pt-BR" dirty="0" smtClean="0">
                <a:latin typeface="Century Gothic" panose="020B0502020202020204" pitchFamily="34" charset="0"/>
              </a:rPr>
              <a:t> é degradado na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respiração celular </a:t>
            </a:r>
            <a:r>
              <a:rPr lang="pt-BR" dirty="0" smtClean="0">
                <a:latin typeface="Century Gothic" panose="020B0502020202020204" pitchFamily="34" charset="0"/>
              </a:rPr>
              <a:t>para a constituição de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ATP</a:t>
            </a:r>
            <a:r>
              <a:rPr lang="pt-BR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052" name="Picture 4" descr="Resultado de imagem para fí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4267200"/>
            <a:ext cx="33337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60412" y="5269547"/>
            <a:ext cx="144780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Aminoácido 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208212" y="5438824"/>
            <a:ext cx="1447800" cy="142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ta em curva para baixo 11"/>
          <p:cNvSpPr/>
          <p:nvPr/>
        </p:nvSpPr>
        <p:spPr>
          <a:xfrm>
            <a:off x="4570412" y="4553048"/>
            <a:ext cx="990600" cy="457200"/>
          </a:xfrm>
          <a:prstGeom prst="curvedDown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cima 12"/>
          <p:cNvSpPr/>
          <p:nvPr/>
        </p:nvSpPr>
        <p:spPr>
          <a:xfrm flipH="1">
            <a:off x="4494212" y="5222398"/>
            <a:ext cx="1066800" cy="428576"/>
          </a:xfrm>
          <a:prstGeom prst="curvedUp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have esquerda 13"/>
          <p:cNvSpPr/>
          <p:nvPr/>
        </p:nvSpPr>
        <p:spPr>
          <a:xfrm>
            <a:off x="6837362" y="4349469"/>
            <a:ext cx="466725" cy="189325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161212" y="4191000"/>
            <a:ext cx="130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Amônia 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8304212" y="4360277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523287" y="4191000"/>
            <a:ext cx="130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Ureia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304087" y="5968425"/>
            <a:ext cx="130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Esqueleto carbônico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cxnSp>
        <p:nvCxnSpPr>
          <p:cNvPr id="19" name="Conector de seta reta 18"/>
          <p:cNvCxnSpPr>
            <a:stCxn id="21" idx="3"/>
          </p:cNvCxnSpPr>
          <p:nvPr/>
        </p:nvCxnSpPr>
        <p:spPr>
          <a:xfrm flipV="1">
            <a:off x="8609012" y="6260812"/>
            <a:ext cx="4572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8990012" y="596842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Respiração celular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588625" y="609153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ATP</a:t>
            </a:r>
            <a:endParaRPr lang="pt-BR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10590212" y="62484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9523412" y="436027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9599612" y="4191000"/>
            <a:ext cx="1304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Urina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7677" b="11218"/>
          <a:stretch/>
        </p:blipFill>
        <p:spPr bwMode="auto">
          <a:xfrm>
            <a:off x="2514053" y="2324622"/>
            <a:ext cx="7239000" cy="447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3212" y="1752600"/>
            <a:ext cx="1112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 FORMAÇÃO DA URINA COMEÇA NO FÍGADO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89596" y="4953000"/>
            <a:ext cx="1981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Century Gothic" panose="020B0502020202020204" pitchFamily="34" charset="0"/>
              </a:rPr>
              <a:t>Ciclo da Ornitina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3732212" y="6553200"/>
            <a:ext cx="18288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600152" y="6368534"/>
            <a:ext cx="125625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Black" panose="020B0A04020102020204" pitchFamily="34" charset="0"/>
              </a:rPr>
              <a:t>Sangue </a:t>
            </a:r>
            <a:endParaRPr lang="pt-B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937453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FUNÇÕES RENAIS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9412" y="2743200"/>
            <a:ext cx="862532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Eliminar substâncias tóxicas (ureia);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Controlar o volume de fluidos corporais;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Regular a pressão arterial;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Síntese de glicose (</a:t>
            </a:r>
            <a:r>
              <a:rPr lang="pt-BR" dirty="0" err="1" smtClean="0">
                <a:latin typeface="Century Gothic" panose="020B0502020202020204" pitchFamily="34" charset="0"/>
              </a:rPr>
              <a:t>gliconeogênese</a:t>
            </a:r>
            <a:r>
              <a:rPr lang="pt-BR" dirty="0" smtClean="0">
                <a:latin typeface="Century Gothic" panose="020B0502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Síntese de eritrócitos;</a:t>
            </a:r>
          </a:p>
          <a:p>
            <a:pPr marL="285750" indent="-28575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Regulação do balanço acidobásico.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7111" l="0" r="4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070" b="56523"/>
          <a:stretch/>
        </p:blipFill>
        <p:spPr bwMode="auto">
          <a:xfrm>
            <a:off x="7169492" y="2916912"/>
            <a:ext cx="3670492" cy="36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73739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ANATOMIA RENAL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0" b="3319"/>
          <a:stretch/>
        </p:blipFill>
        <p:spPr bwMode="auto">
          <a:xfrm>
            <a:off x="303212" y="2406869"/>
            <a:ext cx="598111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10" y="2438400"/>
            <a:ext cx="530442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3381" y="173739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ANATOMIA RENAL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5506"/>
          <a:stretch/>
        </p:blipFill>
        <p:spPr bwMode="auto">
          <a:xfrm>
            <a:off x="378618" y="2209800"/>
            <a:ext cx="767291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532812" y="4067788"/>
            <a:ext cx="3352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</a:t>
            </a:r>
            <a:r>
              <a:rPr lang="pt-BR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néfron</a:t>
            </a:r>
            <a:r>
              <a:rPr lang="pt-BR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é a unidade filtradora dos rins.</a:t>
            </a:r>
            <a:endParaRPr lang="pt-BR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 rot="2627004">
            <a:off x="9419613" y="4846666"/>
            <a:ext cx="7562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600" b="1" dirty="0" smtClean="0">
                <a:solidFill>
                  <a:schemeClr val="accent4"/>
                </a:solidFill>
                <a:latin typeface="Clarendon Blk BT" panose="02040905050505020204" pitchFamily="18" charset="0"/>
              </a:rPr>
              <a:t>!</a:t>
            </a:r>
            <a:endParaRPr lang="pt-BR" sz="16600" b="1" dirty="0">
              <a:solidFill>
                <a:schemeClr val="accent4"/>
              </a:solidFill>
              <a:latin typeface="Clarendon Blk BT" panose="02040905050505020204" pitchFamily="18" charset="0"/>
            </a:endParaRPr>
          </a:p>
        </p:txBody>
      </p:sp>
      <p:pic>
        <p:nvPicPr>
          <p:cNvPr id="4098" name="Picture 2" descr="Resultado de imagem para anatomia ren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1" y="2442117"/>
            <a:ext cx="6858000" cy="44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190413" cy="14548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381" y="1600200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Clarendon Blk BT" panose="02040905050505020204" pitchFamily="18" charset="0"/>
              </a:rPr>
              <a:t>FISIOLOGIA NÉFRICA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Clarendon Blk BT" panose="020409050505050202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703534" y="3124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COMPOSIÇÃO DO FILTRADO:</a:t>
            </a:r>
          </a:p>
          <a:p>
            <a:endParaRPr lang="pt-BR" dirty="0"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entury Gothic" panose="020B0502020202020204" pitchFamily="34" charset="0"/>
              </a:rPr>
              <a:t>Sódio (Na);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entury Gothic" panose="020B0502020202020204" pitchFamily="34" charset="0"/>
              </a:rPr>
              <a:t>Cloreto (Cl);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entury Gothic" panose="020B0502020202020204" pitchFamily="34" charset="0"/>
              </a:rPr>
              <a:t>Glicose (C</a:t>
            </a:r>
            <a:r>
              <a:rPr lang="pt-BR" baseline="-25000" dirty="0" smtClean="0">
                <a:latin typeface="Century Gothic" panose="020B0502020202020204" pitchFamily="34" charset="0"/>
              </a:rPr>
              <a:t>6</a:t>
            </a:r>
            <a:r>
              <a:rPr lang="pt-BR" dirty="0" smtClean="0">
                <a:latin typeface="Century Gothic" panose="020B0502020202020204" pitchFamily="34" charset="0"/>
              </a:rPr>
              <a:t>H</a:t>
            </a:r>
            <a:r>
              <a:rPr lang="pt-BR" baseline="-25000" dirty="0" smtClean="0">
                <a:latin typeface="Century Gothic" panose="020B0502020202020204" pitchFamily="34" charset="0"/>
              </a:rPr>
              <a:t>12</a:t>
            </a:r>
            <a:r>
              <a:rPr lang="pt-BR" dirty="0" smtClean="0">
                <a:latin typeface="Century Gothic" panose="020B0502020202020204" pitchFamily="34" charset="0"/>
              </a:rPr>
              <a:t>O</a:t>
            </a:r>
            <a:r>
              <a:rPr lang="pt-BR" baseline="-25000" dirty="0" smtClean="0">
                <a:latin typeface="Century Gothic" panose="020B0502020202020204" pitchFamily="34" charset="0"/>
              </a:rPr>
              <a:t>6</a:t>
            </a:r>
            <a:r>
              <a:rPr lang="pt-BR" dirty="0" smtClean="0">
                <a:latin typeface="Century Gothic" panose="020B0502020202020204" pitchFamily="34" charset="0"/>
              </a:rPr>
              <a:t>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entury Gothic" panose="020B0502020202020204" pitchFamily="34" charset="0"/>
              </a:rPr>
              <a:t>Água (H</a:t>
            </a:r>
            <a:r>
              <a:rPr lang="pt-BR" baseline="-25000" dirty="0" smtClean="0">
                <a:latin typeface="Century Gothic" panose="020B0502020202020204" pitchFamily="34" charset="0"/>
              </a:rPr>
              <a:t>2</a:t>
            </a:r>
            <a:r>
              <a:rPr lang="pt-BR" dirty="0" smtClean="0">
                <a:latin typeface="Century Gothic" panose="020B0502020202020204" pitchFamily="34" charset="0"/>
              </a:rPr>
              <a:t>O);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Century Gothic" panose="020B0502020202020204" pitchFamily="34" charset="0"/>
              </a:rPr>
              <a:t>Ureia (CH</a:t>
            </a:r>
            <a:r>
              <a:rPr lang="pt-BR" baseline="-25000" dirty="0" smtClean="0">
                <a:latin typeface="Century Gothic" panose="020B0502020202020204" pitchFamily="34" charset="0"/>
              </a:rPr>
              <a:t>4</a:t>
            </a:r>
            <a:r>
              <a:rPr lang="pt-BR" dirty="0" smtClean="0">
                <a:latin typeface="Century Gothic" panose="020B0502020202020204" pitchFamily="34" charset="0"/>
              </a:rPr>
              <a:t>N</a:t>
            </a:r>
            <a:r>
              <a:rPr lang="pt-BR" baseline="-25000" dirty="0" smtClean="0">
                <a:latin typeface="Century Gothic" panose="020B0502020202020204" pitchFamily="34" charset="0"/>
              </a:rPr>
              <a:t>2</a:t>
            </a:r>
            <a:r>
              <a:rPr lang="pt-BR" dirty="0" smtClean="0">
                <a:latin typeface="Century Gothic" panose="020B0502020202020204" pitchFamily="34" charset="0"/>
              </a:rPr>
              <a:t>O).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03534" y="5943600"/>
            <a:ext cx="395347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PROTEÍNAS NÃO SÃO FILTRADAS.</a:t>
            </a:r>
            <a:endParaRPr lang="pt-BR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FormuláriodeBibliotecadeDocumentos</Display>
  <Edit>FormuláriodeBibliotecadeDocumentos</Edit>
  <New>FormuláriodeBibliotecadeDocumentos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475</Words>
  <Application>Microsoft Office PowerPoint</Application>
  <PresentationFormat>Personalizar</PresentationFormat>
  <Paragraphs>98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</dc:title>
  <dc:creator>JOSE MIGUEL</dc:creator>
  <cp:lastModifiedBy>Alberto</cp:lastModifiedBy>
  <cp:revision>91</cp:revision>
  <dcterms:created xsi:type="dcterms:W3CDTF">2013-04-05T19:59:21Z</dcterms:created>
  <dcterms:modified xsi:type="dcterms:W3CDTF">2017-08-31T01:36:54Z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