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49"/>
  </p:notesMasterIdLst>
  <p:sldIdLst>
    <p:sldId id="256" r:id="rId2"/>
    <p:sldId id="258" r:id="rId3"/>
    <p:sldId id="284" r:id="rId4"/>
    <p:sldId id="262" r:id="rId5"/>
    <p:sldId id="259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10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8" r:id="rId28"/>
    <p:sldId id="309" r:id="rId29"/>
    <p:sldId id="306" r:id="rId30"/>
    <p:sldId id="311" r:id="rId31"/>
    <p:sldId id="316" r:id="rId32"/>
    <p:sldId id="312" r:id="rId33"/>
    <p:sldId id="314" r:id="rId34"/>
    <p:sldId id="313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15" r:id="rId4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E36C31-38D7-407B-B67B-A800CD1FFA19}">
  <a:tblStyle styleId="{3DE36C31-38D7-407B-B67B-A800CD1FFA19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71" autoAdjust="0"/>
  </p:normalViewPr>
  <p:slideViewPr>
    <p:cSldViewPr>
      <p:cViewPr varScale="1">
        <p:scale>
          <a:sx n="93" d="100"/>
          <a:sy n="93" d="100"/>
        </p:scale>
        <p:origin x="71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82663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2971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1573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4608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966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966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6048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966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6597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9663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966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966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31202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21241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966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633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0308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219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399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4605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2642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96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5F1E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00" y="2580675"/>
            <a:ext cx="9144000" cy="2562750"/>
          </a:xfrm>
          <a:prstGeom prst="rect">
            <a:avLst/>
          </a:prstGeom>
          <a:solidFill>
            <a:srgbClr val="A8122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880401" y="1786838"/>
            <a:ext cx="5383199" cy="1569825"/>
          </a:xfrm>
          <a:prstGeom prst="rect">
            <a:avLst/>
          </a:prstGeom>
          <a:noFill/>
          <a:ln w="19050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944450" y="1831388"/>
            <a:ext cx="5255100" cy="1480725"/>
          </a:xfrm>
          <a:prstGeom prst="rect">
            <a:avLst/>
          </a:prstGeom>
          <a:solidFill>
            <a:srgbClr val="222222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100" y="2580675"/>
            <a:ext cx="9144000" cy="2562750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648150" y="2122876"/>
            <a:ext cx="7847700" cy="897749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46613"/>
            <a:ext cx="7772400" cy="85027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2400"/>
            </a:lvl1pPr>
            <a:lvl2pPr lvl="1" algn="ctr" rtl="0">
              <a:spcBef>
                <a:spcPts val="0"/>
              </a:spcBef>
              <a:buSzPct val="100000"/>
              <a:defRPr sz="2400"/>
            </a:lvl2pPr>
            <a:lvl3pPr lvl="2" algn="ctr" rtl="0">
              <a:spcBef>
                <a:spcPts val="0"/>
              </a:spcBef>
              <a:buSzPct val="100000"/>
              <a:defRPr sz="2400"/>
            </a:lvl3pPr>
            <a:lvl4pPr lvl="3" algn="ctr" rtl="0">
              <a:spcBef>
                <a:spcPts val="0"/>
              </a:spcBef>
              <a:buSzPct val="100000"/>
              <a:defRPr sz="2400"/>
            </a:lvl4pPr>
            <a:lvl5pPr lvl="4" algn="ctr" rtl="0">
              <a:spcBef>
                <a:spcPts val="0"/>
              </a:spcBef>
              <a:buSzPct val="100000"/>
              <a:defRPr sz="2400"/>
            </a:lvl5pPr>
            <a:lvl6pPr lvl="5" algn="ctr" rtl="0">
              <a:spcBef>
                <a:spcPts val="0"/>
              </a:spcBef>
              <a:buSzPct val="100000"/>
              <a:defRPr sz="2400"/>
            </a:lvl6pPr>
            <a:lvl7pPr lvl="6" algn="ctr" rtl="0">
              <a:spcBef>
                <a:spcPts val="0"/>
              </a:spcBef>
              <a:buSzPct val="100000"/>
              <a:defRPr sz="2400"/>
            </a:lvl7pPr>
            <a:lvl8pPr lvl="7" algn="ctr" rtl="0">
              <a:spcBef>
                <a:spcPts val="0"/>
              </a:spcBef>
              <a:buSzPct val="100000"/>
              <a:defRPr sz="2400"/>
            </a:lvl8pPr>
            <a:lvl9pPr lvl="8" algn="ctr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3147609"/>
            <a:ext cx="7772400" cy="78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A8122A"/>
              </a:buClr>
              <a:buSzPct val="100000"/>
              <a:buFont typeface="Merriweather"/>
              <a:buNone/>
              <a:defRPr sz="1800"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 rtl="0">
              <a:spcBef>
                <a:spcPts val="0"/>
              </a:spcBef>
              <a:buClr>
                <a:srgbClr val="A8122A"/>
              </a:buClr>
              <a:buSzPct val="100000"/>
              <a:buFont typeface="Merriweather"/>
              <a:buNone/>
              <a:defRPr sz="1800"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 rtl="0">
              <a:spcBef>
                <a:spcPts val="0"/>
              </a:spcBef>
              <a:buClr>
                <a:srgbClr val="A8122A"/>
              </a:buClr>
              <a:buSzPct val="100000"/>
              <a:buFont typeface="Merriweather"/>
              <a:buNone/>
              <a:defRPr sz="1800"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 rtl="0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 rtl="0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 rtl="0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 rtl="0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 rtl="0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 rtl="0">
              <a:spcBef>
                <a:spcPts val="0"/>
              </a:spcBef>
              <a:buClr>
                <a:srgbClr val="A8122A"/>
              </a:buClr>
              <a:buFont typeface="Merriweather"/>
              <a:buNone/>
              <a:defRPr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100" y="4346776"/>
            <a:ext cx="9144000" cy="796724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4346776"/>
            <a:ext cx="8229600" cy="796724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360"/>
              </a:spcBef>
              <a:buClr>
                <a:srgbClr val="A8122A"/>
              </a:buClr>
              <a:buSzPct val="100000"/>
              <a:buFont typeface="Merriweather"/>
              <a:buNone/>
              <a:defRPr sz="1400" i="1">
                <a:solidFill>
                  <a:srgbClr val="A8122A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light">
    <p:bg>
      <p:bgPr>
        <a:solidFill>
          <a:srgbClr val="F5F1E0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0900" y="328501"/>
            <a:ext cx="8242200" cy="4486499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28600" y="389475"/>
            <a:ext cx="8086800" cy="4364550"/>
          </a:xfrm>
          <a:prstGeom prst="rect">
            <a:avLst/>
          </a:prstGeom>
          <a:noFill/>
          <a:ln w="2857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810301" y="556800"/>
            <a:ext cx="5523599" cy="4779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22222"/>
              </a:buClr>
              <a:buSzPct val="100000"/>
              <a:buFont typeface="Raleway"/>
              <a:buChar char="◉"/>
              <a:defRPr sz="2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480"/>
              </a:spcBef>
              <a:buClr>
                <a:srgbClr val="222222"/>
              </a:buClr>
              <a:buSzPct val="100000"/>
              <a:buFont typeface="Raleway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480"/>
              </a:spcBef>
              <a:buClr>
                <a:srgbClr val="222222"/>
              </a:buClr>
              <a:buSzPct val="100000"/>
              <a:buFont typeface="Raleway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1944450" y="1831388"/>
            <a:ext cx="5255100" cy="148072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600" dirty="0" smtClean="0">
                <a:latin typeface="Century" panose="02040604050505020304" pitchFamily="18" charset="0"/>
              </a:rPr>
              <a:t>Resumo</a:t>
            </a:r>
            <a:endParaRPr lang="en" sz="6600" dirty="0">
              <a:latin typeface="Century" panose="020406040505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9217"/>
            <a:ext cx="433499" cy="72148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23627" y="411510"/>
            <a:ext cx="6696745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pt-BR" sz="1300" b="1" dirty="0" smtClean="0">
              <a:solidFill>
                <a:schemeClr val="tx1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1300" b="1" dirty="0" smtClean="0">
                <a:solidFill>
                  <a:schemeClr val="tx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UNIVERSIDADE </a:t>
            </a:r>
            <a:r>
              <a:rPr lang="pt-BR" sz="1300" b="1" dirty="0">
                <a:solidFill>
                  <a:schemeClr val="tx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FEDERAL DE ALAGOAS</a:t>
            </a:r>
            <a:br>
              <a:rPr lang="pt-BR" sz="1300" b="1" dirty="0">
                <a:solidFill>
                  <a:schemeClr val="tx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</a:br>
            <a:r>
              <a:rPr lang="pt-BR" sz="1300" b="1" dirty="0" smtClean="0">
                <a:solidFill>
                  <a:schemeClr val="tx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PAESPE Jr.</a:t>
            </a:r>
            <a:br>
              <a:rPr lang="pt-BR" sz="1300" b="1" dirty="0" smtClean="0">
                <a:solidFill>
                  <a:schemeClr val="tx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</a:br>
            <a:r>
              <a:rPr lang="pt-BR" sz="1300" b="1" dirty="0" smtClean="0">
                <a:solidFill>
                  <a:schemeClr val="tx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PET LETRAS</a:t>
            </a:r>
            <a:endParaRPr lang="pt-BR" sz="1300" b="1" dirty="0" smtClean="0">
              <a:solidFill>
                <a:schemeClr val="tx1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sz="13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27683" y="3651870"/>
            <a:ext cx="568863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Leitura </a:t>
            </a:r>
            <a:r>
              <a:rPr lang="pt-BR" b="1" dirty="0">
                <a:solidFill>
                  <a:schemeClr val="bg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 Produção de Textos em </a:t>
            </a:r>
            <a:r>
              <a:rPr lang="pt-BR" b="1" dirty="0" smtClean="0">
                <a:solidFill>
                  <a:schemeClr val="bg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LP</a:t>
            </a:r>
          </a:p>
          <a:p>
            <a:pPr algn="ctr">
              <a:lnSpc>
                <a:spcPct val="150000"/>
              </a:lnSpc>
            </a:pPr>
            <a:endParaRPr lang="pt-BR" b="1" dirty="0">
              <a:solidFill>
                <a:schemeClr val="bg1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b="1" dirty="0" err="1" smtClean="0">
                <a:solidFill>
                  <a:schemeClr val="bg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Profs</a:t>
            </a:r>
            <a:r>
              <a:rPr lang="pt-BR" b="1" dirty="0" smtClean="0">
                <a:solidFill>
                  <a:schemeClr val="bg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: Cinthya Débora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João Moreira</a:t>
            </a:r>
            <a:endParaRPr lang="pt-BR" b="1" dirty="0">
              <a:solidFill>
                <a:schemeClr val="bg1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b="1" dirty="0">
              <a:solidFill>
                <a:schemeClr val="bg1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sultado de imagem para paes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0197"/>
            <a:ext cx="897550" cy="6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pet letra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4292"/>
            <a:ext cx="813475" cy="60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33426" y="1707654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Century" panose="02040604050505020304" pitchFamily="18" charset="0"/>
              </a:rPr>
              <a:t>Exclua comentários, exemplos, descrições etc.</a:t>
            </a:r>
          </a:p>
        </p:txBody>
      </p:sp>
    </p:spTree>
    <p:extLst>
      <p:ext uri="{BB962C8B-B14F-4D97-AF65-F5344CB8AC3E}">
        <p14:creationId xmlns:p14="http://schemas.microsoft.com/office/powerpoint/2010/main" val="6575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2355726"/>
            <a:ext cx="8640960" cy="796724"/>
          </a:xfrm>
        </p:spPr>
        <p:txBody>
          <a:bodyPr/>
          <a:lstStyle/>
          <a:p>
            <a:pPr algn="l"/>
            <a:r>
              <a:rPr lang="pt-BR" sz="2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</a:t>
            </a:r>
          </a:p>
          <a:p>
            <a:pPr algn="l"/>
            <a:endParaRPr lang="pt-BR" sz="20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O </a:t>
            </a:r>
            <a:r>
              <a:rPr lang="pt-BR" sz="2000" i="0" dirty="0">
                <a:solidFill>
                  <a:srgbClr val="FF0000"/>
                </a:solidFill>
                <a:latin typeface="Century" panose="02040604050505020304" pitchFamily="18" charset="0"/>
              </a:rPr>
              <a:t>reflorestamento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 tornou-se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uma atividade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em expansão no país, servida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por pesquisas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minuciosas e alta tecnologia. Duas empresas paulistas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exemplificam bem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até que ponto chegou o desenvolvimento no setor. Uma delas exporta,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para 40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países, cerca de 15 milhões de dólares anuais de chapas, portas e divisórias.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A outra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, 20 milhões de dólares em chapas e fibra prensada para os Estados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Unidos e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a Europa. O faturamento bruto das indústrias que utilizam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madeira (predominantemente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oriunda de reflorestamentos) como matéria- prima chegou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a um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terço do faturamento bruto da indústria automobilística. Apenas uma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empresa mineira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plantou, até 1979, 250 milhões de eucaliptos (DESED 70, 1980). </a:t>
            </a:r>
          </a:p>
          <a:p>
            <a:pPr algn="l"/>
            <a:endParaRPr lang="pt-BR" sz="3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l"/>
            <a:endParaRPr lang="pt-BR" sz="3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6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2355726"/>
            <a:ext cx="8640960" cy="796724"/>
          </a:xfrm>
        </p:spPr>
        <p:txBody>
          <a:bodyPr/>
          <a:lstStyle/>
          <a:p>
            <a:pPr algn="l"/>
            <a:r>
              <a:rPr lang="pt-BR" sz="2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</a:t>
            </a:r>
          </a:p>
          <a:p>
            <a:pPr algn="l"/>
            <a:endParaRPr lang="pt-BR" sz="20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O </a:t>
            </a:r>
            <a:r>
              <a:rPr lang="pt-BR" sz="2000" i="0" dirty="0">
                <a:solidFill>
                  <a:srgbClr val="FF0000"/>
                </a:solidFill>
                <a:latin typeface="Century" panose="02040604050505020304" pitchFamily="18" charset="0"/>
              </a:rPr>
              <a:t>reflorestamento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 tornou-se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uma atividade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em expansão no país, servida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por pesquisas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minuciosas e alta tecnologia. </a:t>
            </a:r>
            <a:r>
              <a:rPr lang="pt-BR" sz="2000" i="0" strike="sngStrike" dirty="0">
                <a:solidFill>
                  <a:schemeClr val="tx1"/>
                </a:solidFill>
                <a:latin typeface="Century" panose="02040604050505020304" pitchFamily="18" charset="0"/>
              </a:rPr>
              <a:t>Duas empresas paulistas </a:t>
            </a:r>
            <a:r>
              <a:rPr lang="pt-BR" sz="2000" i="0" strike="sngStrike" dirty="0" smtClean="0">
                <a:solidFill>
                  <a:srgbClr val="FF0000"/>
                </a:solidFill>
                <a:latin typeface="Century" panose="02040604050505020304" pitchFamily="18" charset="0"/>
              </a:rPr>
              <a:t>exemplificam</a:t>
            </a:r>
            <a:r>
              <a:rPr lang="pt-BR" sz="2000" i="0" strike="sngStrike" dirty="0" smtClean="0">
                <a:solidFill>
                  <a:schemeClr val="tx1"/>
                </a:solidFill>
                <a:latin typeface="Century" panose="02040604050505020304" pitchFamily="18" charset="0"/>
              </a:rPr>
              <a:t> bem </a:t>
            </a:r>
            <a:r>
              <a:rPr lang="pt-BR" sz="2000" i="0" strike="sngStrike" dirty="0">
                <a:solidFill>
                  <a:schemeClr val="tx1"/>
                </a:solidFill>
                <a:latin typeface="Century" panose="02040604050505020304" pitchFamily="18" charset="0"/>
              </a:rPr>
              <a:t>até que ponto chegou o desenvolvimento no setor. Uma delas exporta, </a:t>
            </a:r>
            <a:r>
              <a:rPr lang="pt-BR" sz="2000" i="0" strike="sngStrike" dirty="0" smtClean="0">
                <a:solidFill>
                  <a:schemeClr val="tx1"/>
                </a:solidFill>
                <a:latin typeface="Century" panose="02040604050505020304" pitchFamily="18" charset="0"/>
              </a:rPr>
              <a:t>para 40 </a:t>
            </a:r>
            <a:r>
              <a:rPr lang="pt-BR" sz="2000" i="0" strike="sngStrike" dirty="0">
                <a:solidFill>
                  <a:schemeClr val="tx1"/>
                </a:solidFill>
                <a:latin typeface="Century" panose="02040604050505020304" pitchFamily="18" charset="0"/>
              </a:rPr>
              <a:t>países, cerca de 15 milhões de dólares anuais de chapas, portas e divisórias. </a:t>
            </a:r>
            <a:r>
              <a:rPr lang="pt-BR" sz="2000" i="0" strike="sngStrike" dirty="0" smtClean="0">
                <a:solidFill>
                  <a:schemeClr val="tx1"/>
                </a:solidFill>
                <a:latin typeface="Century" panose="02040604050505020304" pitchFamily="18" charset="0"/>
              </a:rPr>
              <a:t>A outra</a:t>
            </a:r>
            <a:r>
              <a:rPr lang="pt-BR" sz="2000" i="0" strike="sngStrike" dirty="0">
                <a:solidFill>
                  <a:schemeClr val="tx1"/>
                </a:solidFill>
                <a:latin typeface="Century" panose="02040604050505020304" pitchFamily="18" charset="0"/>
              </a:rPr>
              <a:t>, 20 milhões de dólares em chapas e fibra prensada para os Estados </a:t>
            </a:r>
            <a:r>
              <a:rPr lang="pt-BR" sz="2000" i="0" strike="sngStrike" dirty="0" smtClean="0">
                <a:solidFill>
                  <a:schemeClr val="tx1"/>
                </a:solidFill>
                <a:latin typeface="Century" panose="02040604050505020304" pitchFamily="18" charset="0"/>
              </a:rPr>
              <a:t>Unidos e </a:t>
            </a:r>
            <a:r>
              <a:rPr lang="pt-BR" sz="2000" i="0" strike="sngStrike" dirty="0">
                <a:solidFill>
                  <a:schemeClr val="tx1"/>
                </a:solidFill>
                <a:latin typeface="Century" panose="02040604050505020304" pitchFamily="18" charset="0"/>
              </a:rPr>
              <a:t>a Europa.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O faturamento bruto das indústrias que utilizam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(essa) madeira </a:t>
            </a:r>
            <a:r>
              <a:rPr lang="pt-BR" sz="2000" i="0" strike="sngStrike" dirty="0" smtClean="0">
                <a:solidFill>
                  <a:schemeClr val="tx1"/>
                </a:solidFill>
                <a:latin typeface="Century" panose="02040604050505020304" pitchFamily="18" charset="0"/>
              </a:rPr>
              <a:t>(predominantemente </a:t>
            </a:r>
            <a:r>
              <a:rPr lang="pt-BR" sz="2000" i="0" strike="sngStrike" dirty="0">
                <a:solidFill>
                  <a:schemeClr val="tx1"/>
                </a:solidFill>
                <a:latin typeface="Century" panose="02040604050505020304" pitchFamily="18" charset="0"/>
              </a:rPr>
              <a:t>oriunda de reflorestamentos)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como matéria- prima chegou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a um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terço do faturamento bruto da indústria automobilística. </a:t>
            </a:r>
            <a:r>
              <a:rPr lang="pt-BR" sz="2000" i="0" strike="sngStrike" dirty="0">
                <a:solidFill>
                  <a:schemeClr val="tx1"/>
                </a:solidFill>
                <a:latin typeface="Century" panose="02040604050505020304" pitchFamily="18" charset="0"/>
              </a:rPr>
              <a:t>Apenas uma </a:t>
            </a:r>
            <a:r>
              <a:rPr lang="pt-BR" sz="2000" i="0" strike="sngStrike" dirty="0" smtClean="0">
                <a:solidFill>
                  <a:schemeClr val="tx1"/>
                </a:solidFill>
                <a:latin typeface="Century" panose="02040604050505020304" pitchFamily="18" charset="0"/>
              </a:rPr>
              <a:t>empresa mineira </a:t>
            </a:r>
            <a:r>
              <a:rPr lang="pt-BR" sz="2000" i="0" strike="sngStrike" dirty="0">
                <a:solidFill>
                  <a:schemeClr val="tx1"/>
                </a:solidFill>
                <a:latin typeface="Century" panose="02040604050505020304" pitchFamily="18" charset="0"/>
              </a:rPr>
              <a:t>plantou, até 1979, 250 milhões de eucaliptos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(DESED 70, 1980). </a:t>
            </a:r>
          </a:p>
          <a:p>
            <a:pPr algn="l"/>
            <a:endParaRPr lang="pt-BR" sz="3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l"/>
            <a:endParaRPr lang="pt-BR" sz="3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9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395536" y="1491630"/>
            <a:ext cx="8352928" cy="179328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6600" b="1" dirty="0" smtClean="0">
                <a:latin typeface="Century" panose="02040604050505020304" pitchFamily="18" charset="0"/>
              </a:rPr>
              <a:t>Dica</a:t>
            </a:r>
            <a:r>
              <a:rPr lang="en" sz="6600" b="1" dirty="0" smtClean="0">
                <a:latin typeface="Century" panose="02040604050505020304" pitchFamily="18" charset="0"/>
              </a:rPr>
              <a:t> 2</a:t>
            </a:r>
            <a:endParaRPr lang="en" sz="6600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1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20359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3600" dirty="0">
                <a:latin typeface="Century" panose="02040604050505020304" pitchFamily="18" charset="0"/>
              </a:rPr>
              <a:t>“Organizar as ideias fundamentais do texto original num discurso seu, coeso e coerente”</a:t>
            </a:r>
            <a:endParaRPr lang="pt-BR" sz="28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33426" y="1707654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Century" panose="02040604050505020304" pitchFamily="18" charset="0"/>
              </a:rPr>
              <a:t>Depois que você selecionou as partes importantes, costure seu texto utilizando os recursos coesivos.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136" y="348902"/>
            <a:ext cx="66754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5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79512" y="1995686"/>
            <a:ext cx="8640960" cy="796724"/>
          </a:xfrm>
        </p:spPr>
        <p:txBody>
          <a:bodyPr/>
          <a:lstStyle/>
          <a:p>
            <a:pPr algn="just"/>
            <a:r>
              <a:rPr lang="pt-BR" sz="25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 </a:t>
            </a:r>
          </a:p>
          <a:p>
            <a:pPr algn="just"/>
            <a:endParaRPr lang="pt-BR" sz="25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5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500" i="0" dirty="0" err="1">
                <a:solidFill>
                  <a:schemeClr val="tx1"/>
                </a:solidFill>
                <a:latin typeface="Century" panose="02040604050505020304" pitchFamily="18" charset="0"/>
              </a:rPr>
              <a:t>Angela</a:t>
            </a:r>
            <a:r>
              <a:rPr lang="pt-BR" sz="25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500" i="0" dirty="0" err="1">
                <a:solidFill>
                  <a:schemeClr val="tx1"/>
                </a:solidFill>
                <a:latin typeface="Century" panose="02040604050505020304" pitchFamily="18" charset="0"/>
              </a:rPr>
              <a:t>Kleiman</a:t>
            </a:r>
            <a:r>
              <a:rPr lang="pt-BR" sz="2500" i="0" dirty="0">
                <a:solidFill>
                  <a:schemeClr val="tx1"/>
                </a:solidFill>
                <a:latin typeface="Century" panose="02040604050505020304" pitchFamily="18" charset="0"/>
              </a:rPr>
              <a:t>, no livro </a:t>
            </a:r>
            <a:r>
              <a:rPr lang="pt-BR" sz="2500" dirty="0">
                <a:solidFill>
                  <a:schemeClr val="tx1"/>
                </a:solidFill>
                <a:latin typeface="Century" panose="02040604050505020304" pitchFamily="18" charset="0"/>
              </a:rPr>
              <a:t>Texto e leitor: aspectos cognitivos da leitura</a:t>
            </a:r>
            <a:r>
              <a:rPr lang="pt-BR" sz="2500" i="0" dirty="0">
                <a:solidFill>
                  <a:schemeClr val="tx1"/>
                </a:solidFill>
                <a:latin typeface="Century" panose="02040604050505020304" pitchFamily="18" charset="0"/>
              </a:rPr>
              <a:t>, preocupa-se em </a:t>
            </a:r>
            <a:r>
              <a:rPr lang="pt-BR" sz="2500" i="0" dirty="0">
                <a:solidFill>
                  <a:srgbClr val="FF0000"/>
                </a:solidFill>
                <a:latin typeface="Century" panose="02040604050505020304" pitchFamily="18" charset="0"/>
              </a:rPr>
              <a:t>explorar o processo que envolve a compreensão e leitura de textos escritos</a:t>
            </a:r>
            <a:r>
              <a:rPr lang="pt-BR" sz="2500" i="0" dirty="0">
                <a:solidFill>
                  <a:schemeClr val="tx1"/>
                </a:solidFill>
                <a:latin typeface="Century" panose="02040604050505020304" pitchFamily="18" charset="0"/>
              </a:rPr>
              <a:t>. Adotando uma abordagem que entende a construção de sentidos como processo de interação entre autor, leitor e texto, a autora </a:t>
            </a:r>
            <a:r>
              <a:rPr lang="pt-BR" sz="2500" i="0" dirty="0">
                <a:solidFill>
                  <a:srgbClr val="FF0000"/>
                </a:solidFill>
                <a:latin typeface="Century" panose="02040604050505020304" pitchFamily="18" charset="0"/>
              </a:rPr>
              <a:t>oferece subsídios </a:t>
            </a:r>
            <a:r>
              <a:rPr lang="pt-BR" sz="2500" i="0" dirty="0">
                <a:solidFill>
                  <a:schemeClr val="tx1"/>
                </a:solidFill>
                <a:latin typeface="Century" panose="02040604050505020304" pitchFamily="18" charset="0"/>
              </a:rPr>
              <a:t>a professores e alunos </a:t>
            </a:r>
            <a:r>
              <a:rPr lang="pt-BR" sz="25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universitários, </a:t>
            </a:r>
            <a:r>
              <a:rPr lang="pt-BR" sz="2500" i="0" dirty="0">
                <a:solidFill>
                  <a:srgbClr val="FF0000"/>
                </a:solidFill>
                <a:latin typeface="Century" panose="02040604050505020304" pitchFamily="18" charset="0"/>
              </a:rPr>
              <a:t>para reflexão sobre os aspectos que constituem o ato de ler</a:t>
            </a:r>
            <a:r>
              <a:rPr lang="pt-BR" sz="25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</a:t>
            </a:r>
            <a:endParaRPr lang="pt-BR" sz="25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5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3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79512" y="1995686"/>
            <a:ext cx="8640960" cy="796724"/>
          </a:xfrm>
        </p:spPr>
        <p:txBody>
          <a:bodyPr/>
          <a:lstStyle/>
          <a:p>
            <a:pPr algn="just"/>
            <a:r>
              <a:rPr lang="pt-BR" sz="2500" i="0" dirty="0" err="1" smtClean="0">
                <a:solidFill>
                  <a:schemeClr val="tx1"/>
                </a:solidFill>
                <a:latin typeface="Century" panose="02040604050505020304" pitchFamily="18" charset="0"/>
              </a:rPr>
              <a:t>Kleiman</a:t>
            </a:r>
            <a:r>
              <a:rPr lang="pt-BR" sz="25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500" i="0" dirty="0">
                <a:solidFill>
                  <a:schemeClr val="tx1"/>
                </a:solidFill>
                <a:latin typeface="Century" panose="02040604050505020304" pitchFamily="18" charset="0"/>
              </a:rPr>
              <a:t>defende a tese que a compreensão de um texto tem por característica a </a:t>
            </a:r>
            <a:r>
              <a:rPr lang="pt-BR" sz="2500" i="0" dirty="0">
                <a:solidFill>
                  <a:srgbClr val="FF0000"/>
                </a:solidFill>
                <a:latin typeface="Century" panose="02040604050505020304" pitchFamily="18" charset="0"/>
              </a:rPr>
              <a:t>utilização dos conhecimentos prévios do leitor</a:t>
            </a:r>
            <a:r>
              <a:rPr lang="pt-BR" sz="2500" i="0" dirty="0">
                <a:solidFill>
                  <a:schemeClr val="tx1"/>
                </a:solidFill>
                <a:latin typeface="Century" panose="02040604050505020304" pitchFamily="18" charset="0"/>
              </a:rPr>
              <a:t> - linguístico, textual e de mundo- que contribui no sentido do que é lido. </a:t>
            </a:r>
          </a:p>
          <a:p>
            <a:pPr algn="just"/>
            <a:endParaRPr lang="pt-BR" sz="25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5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5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79512" y="1995686"/>
            <a:ext cx="8640960" cy="796724"/>
          </a:xfrm>
        </p:spPr>
        <p:txBody>
          <a:bodyPr/>
          <a:lstStyle/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 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 Luiz Antônio </a:t>
            </a:r>
            <a:r>
              <a:rPr lang="pt-BR" sz="2200" i="0" dirty="0" err="1">
                <a:solidFill>
                  <a:schemeClr val="tx1"/>
                </a:solidFill>
                <a:latin typeface="Century" panose="02040604050505020304" pitchFamily="18" charset="0"/>
              </a:rPr>
              <a:t>Marcuschi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, no livro </a:t>
            </a:r>
            <a:r>
              <a:rPr lang="pt-BR" sz="2200" dirty="0">
                <a:solidFill>
                  <a:schemeClr val="tx1"/>
                </a:solidFill>
                <a:latin typeface="Century" panose="02040604050505020304" pitchFamily="18" charset="0"/>
              </a:rPr>
              <a:t>Da fala para escrita: atividades de </a:t>
            </a:r>
            <a:r>
              <a:rPr lang="pt-BR" sz="2200" dirty="0" err="1">
                <a:solidFill>
                  <a:schemeClr val="tx1"/>
                </a:solidFill>
                <a:latin typeface="Century" panose="02040604050505020304" pitchFamily="18" charset="0"/>
              </a:rPr>
              <a:t>retextualização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, especificamente no capítulo sobre </a:t>
            </a:r>
            <a:r>
              <a:rPr lang="pt-BR" sz="2200" dirty="0">
                <a:solidFill>
                  <a:schemeClr val="tx1"/>
                </a:solidFill>
                <a:latin typeface="Century" panose="02040604050505020304" pitchFamily="18" charset="0"/>
              </a:rPr>
              <a:t>Oralidade e Letramento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,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ressalta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que hoje tanto oralidade como letramento podem ser vistos como atividades interativas e complementares na conjuntura das práticas sociais e culturais e não mais como uma relação dicotômica como se pensava, </a:t>
            </a:r>
            <a:r>
              <a:rPr lang="pt-BR" sz="2200" i="0" dirty="0">
                <a:solidFill>
                  <a:srgbClr val="FF0000"/>
                </a:solidFill>
                <a:latin typeface="Century" panose="02040604050505020304" pitchFamily="18" charset="0"/>
              </a:rPr>
              <a:t>já que </a:t>
            </a:r>
            <a:r>
              <a:rPr lang="pt-BR" sz="2200" b="1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" panose="02040604050505020304" pitchFamily="18" charset="0"/>
              </a:rPr>
              <a:t>essas dimensões</a:t>
            </a:r>
            <a:r>
              <a:rPr lang="pt-BR" sz="2200" b="1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possuem especificidades particulares, </a:t>
            </a:r>
            <a:r>
              <a:rPr lang="pt-BR" sz="2200" i="0" dirty="0">
                <a:solidFill>
                  <a:srgbClr val="FF0000"/>
                </a:solidFill>
                <a:latin typeface="Century" panose="02040604050505020304" pitchFamily="18" charset="0"/>
              </a:rPr>
              <a:t>mas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 não podem ser consideradas absolutamente opostas. </a:t>
            </a:r>
            <a:r>
              <a:rPr lang="pt-BR" sz="2200" i="0" dirty="0">
                <a:solidFill>
                  <a:srgbClr val="FF0000"/>
                </a:solidFill>
                <a:latin typeface="Century" panose="02040604050505020304" pitchFamily="18" charset="0"/>
              </a:rPr>
              <a:t>Por isso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, </a:t>
            </a:r>
            <a:r>
              <a:rPr lang="pt-BR" sz="2200" i="0" dirty="0" err="1">
                <a:solidFill>
                  <a:schemeClr val="tx1"/>
                </a:solidFill>
                <a:latin typeface="Century" panose="02040604050505020304" pitchFamily="18" charset="0"/>
              </a:rPr>
              <a:t>Marcuschi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 levanta quatro tendências/visões de estudos que se interessam a explicar essa relação, </a:t>
            </a:r>
            <a:r>
              <a:rPr lang="pt-BR" sz="2200" i="0" dirty="0">
                <a:solidFill>
                  <a:srgbClr val="FF0000"/>
                </a:solidFill>
                <a:latin typeface="Century" panose="02040604050505020304" pitchFamily="18" charset="0"/>
              </a:rPr>
              <a:t>com isso 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pretende-se evitar cair num tratamento que tencione a oposição. </a:t>
            </a:r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0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79512" y="1995686"/>
            <a:ext cx="8640960" cy="796724"/>
          </a:xfrm>
        </p:spPr>
        <p:txBody>
          <a:bodyPr/>
          <a:lstStyle/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 </a:t>
            </a: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Roberto da Matta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inicia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seu texto “A casa e a rua” mostrando que os antropólogos sociais, por estarem em contato com sistemas sociais diferentes, tomam consciência que as modalidades de ordenação espacial são diversas.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Em seguida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o autor compara Tóquio as cidades brasileiras do interior, que tem um sistema de endereço pessoalizado (...)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Por fim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ele aponta o contraste desse sistema as cidades norte – americanas, onde as coordenadas são guiadas por questões geográficas, portanto mais racionais. </a:t>
            </a:r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771550"/>
            <a:ext cx="79902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Century" panose="02040604050505020304" pitchFamily="18" charset="0"/>
              </a:rPr>
              <a:t>O que é</a:t>
            </a:r>
            <a:r>
              <a:rPr lang="pt-BR" sz="4000" i="1" dirty="0" smtClean="0">
                <a:latin typeface="Century" panose="02040604050505020304" pitchFamily="18" charset="0"/>
              </a:rPr>
              <a:t> Resumo?</a:t>
            </a:r>
          </a:p>
          <a:p>
            <a:pPr algn="ctr"/>
            <a:endParaRPr lang="pt-BR" sz="3200" dirty="0" smtClean="0">
              <a:latin typeface="Century" panose="02040604050505020304" pitchFamily="18" charset="0"/>
            </a:endParaRPr>
          </a:p>
          <a:p>
            <a:pPr algn="just"/>
            <a:r>
              <a:rPr lang="pt-BR" sz="3200" dirty="0" smtClean="0">
                <a:latin typeface="Century" panose="02040604050505020304" pitchFamily="18" charset="0"/>
              </a:rPr>
              <a:t>“Resumo </a:t>
            </a:r>
            <a:r>
              <a:rPr lang="pt-BR" sz="3200" dirty="0">
                <a:latin typeface="Century" panose="02040604050505020304" pitchFamily="18" charset="0"/>
              </a:rPr>
              <a:t>é a condensação de um texto, inteligível em si mesma, redigida, em nível padrão de linguagem, com as próprias palavras do leitor resumidor</a:t>
            </a:r>
            <a:r>
              <a:rPr lang="pt-BR" sz="3200" dirty="0" smtClean="0">
                <a:latin typeface="Century" panose="02040604050505020304" pitchFamily="18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395536" y="1491630"/>
            <a:ext cx="8352928" cy="179328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6600" b="1" dirty="0" smtClean="0">
                <a:latin typeface="Century" panose="02040604050505020304" pitchFamily="18" charset="0"/>
              </a:rPr>
              <a:t>Dica</a:t>
            </a:r>
            <a:r>
              <a:rPr lang="en" sz="6600" b="1" dirty="0" smtClean="0">
                <a:latin typeface="Century" panose="02040604050505020304" pitchFamily="18" charset="0"/>
              </a:rPr>
              <a:t> 3</a:t>
            </a:r>
            <a:endParaRPr lang="en" sz="6600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203598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3200" dirty="0">
                <a:latin typeface="Century" panose="02040604050505020304" pitchFamily="18" charset="0"/>
              </a:rPr>
              <a:t>“Ser absolutamente fiel às ideias expressas pelo autor, não acrescentando informações </a:t>
            </a:r>
            <a:r>
              <a:rPr lang="pt-BR" sz="3200" dirty="0" smtClean="0">
                <a:latin typeface="Century" panose="02040604050505020304" pitchFamily="18" charset="0"/>
              </a:rPr>
              <a:t>subsidiárias”</a:t>
            </a:r>
            <a:endParaRPr lang="pt-BR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8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79512" y="1995686"/>
            <a:ext cx="8640960" cy="796724"/>
          </a:xfrm>
        </p:spPr>
        <p:txBody>
          <a:bodyPr/>
          <a:lstStyle/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 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Às 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vezes ainda se ouve por aí alguém dizendo que sexo sem amor não dá. Soa um tanto ingênua a alegação, meio fora de tempo, como um </a:t>
            </a:r>
            <a:r>
              <a:rPr lang="pt-BR" sz="2200" i="0" dirty="0" err="1">
                <a:solidFill>
                  <a:schemeClr val="tx1"/>
                </a:solidFill>
                <a:latin typeface="Century" panose="02040604050505020304" pitchFamily="18" charset="0"/>
              </a:rPr>
              <a:t>simca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200" i="0" dirty="0" err="1">
                <a:solidFill>
                  <a:schemeClr val="tx1"/>
                </a:solidFill>
                <a:latin typeface="Century" panose="02040604050505020304" pitchFamily="18" charset="0"/>
              </a:rPr>
              <a:t>chambord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 atrasando o tráfego. Amor, o que é isso? Coisa mais anos 50.... O que se quer dizer, quase sempre, não é que sexo precisa de amor, mas que sexo precisa de narrativa. (Eugênio </a:t>
            </a:r>
            <a:r>
              <a:rPr lang="pt-BR" sz="2200" i="0" dirty="0" err="1">
                <a:solidFill>
                  <a:schemeClr val="tx1"/>
                </a:solidFill>
                <a:latin typeface="Century" panose="02040604050505020304" pitchFamily="18" charset="0"/>
              </a:rPr>
              <a:t>Bucci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, O melodrama e a gente, FSP, 24/02/2002).  </a:t>
            </a:r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RESUMO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: O autor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nega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a afirmação corrente de que sexo sem amor não dá; questiona-a ironicamente 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enumera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o 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seu sentido.</a:t>
            </a:r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79512" y="1995686"/>
            <a:ext cx="8640960" cy="796724"/>
          </a:xfrm>
        </p:spPr>
        <p:txBody>
          <a:bodyPr/>
          <a:lstStyle/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 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Às 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vezes ainda se ouve por aí alguém dizendo que sexo sem amor não dá. Soa um tanto ingênua a alegação, meio fora de tempo, como um </a:t>
            </a:r>
            <a:r>
              <a:rPr lang="pt-BR" sz="2200" i="0" dirty="0" err="1">
                <a:solidFill>
                  <a:schemeClr val="tx1"/>
                </a:solidFill>
                <a:latin typeface="Century" panose="02040604050505020304" pitchFamily="18" charset="0"/>
              </a:rPr>
              <a:t>simca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200" i="0" dirty="0" err="1">
                <a:solidFill>
                  <a:schemeClr val="tx1"/>
                </a:solidFill>
                <a:latin typeface="Century" panose="02040604050505020304" pitchFamily="18" charset="0"/>
              </a:rPr>
              <a:t>chambord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 atrasando o tráfego. Amor, o que é isso? Coisa mais anos 50.... O que se quer dizer, quase sempre, não é que sexo precisa de amor, mas que sexo precisa de narrativa. (Eugênio </a:t>
            </a:r>
            <a:r>
              <a:rPr lang="pt-BR" sz="2200" i="0" dirty="0" err="1">
                <a:solidFill>
                  <a:schemeClr val="tx1"/>
                </a:solidFill>
                <a:latin typeface="Century" panose="02040604050505020304" pitchFamily="18" charset="0"/>
              </a:rPr>
              <a:t>Bucci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, O melodrama e a gente, FSP, 24/02/2002).  </a:t>
            </a:r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RESUMO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: O autor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apresenta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a afirmação corrente de que sexo sem amor não dá; questiona-a ironicamente 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explica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o </a:t>
            </a:r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seu sentido.</a:t>
            </a:r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9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015" y="123478"/>
            <a:ext cx="89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250" dirty="0" smtClean="0">
                <a:latin typeface="Century" panose="02040604050505020304" pitchFamily="18" charset="0"/>
              </a:rPr>
              <a:t>Você pode usar:</a:t>
            </a:r>
          </a:p>
          <a:p>
            <a:pPr lvl="0" algn="just"/>
            <a:endParaRPr lang="pt-BR" sz="2250" dirty="0">
              <a:latin typeface="Century" panose="02040604050505020304" pitchFamily="18" charset="0"/>
            </a:endParaRPr>
          </a:p>
          <a:p>
            <a:pPr lvl="0" algn="just"/>
            <a:r>
              <a:rPr lang="pt-BR" sz="2250" dirty="0">
                <a:latin typeface="Century" panose="02040604050505020304" pitchFamily="18" charset="0"/>
              </a:rPr>
              <a:t>definir – descrever – elencar – enumerar – classificar – caracterizar – dar características – iniciar – exemplificar – dar exemplos – contrapor – confrontar – comparar – opor – diferenciar – começar – introduzir – desenvolver – finalizar – terminar – concluir – pensar – acreditar – julgar – afirmar – negar – questionar – criticar – descrever – narrar – relatar – explicar – expor – comprovar – provar – defender a tese – argumentar – dar argumentos – justificar – dar – levar a justificativas – apresentar – mostrar – tratar de – </a:t>
            </a:r>
            <a:r>
              <a:rPr lang="pt-BR" sz="2250" dirty="0" smtClean="0">
                <a:latin typeface="Century" panose="02040604050505020304" pitchFamily="18" charset="0"/>
              </a:rPr>
              <a:t>abordar </a:t>
            </a:r>
            <a:r>
              <a:rPr lang="pt-BR" sz="2250" dirty="0">
                <a:latin typeface="Century" panose="02040604050505020304" pitchFamily="18" charset="0"/>
              </a:rPr>
              <a:t>– discorrer – convidar – sugerir – incitar </a:t>
            </a:r>
          </a:p>
        </p:txBody>
      </p:sp>
    </p:spTree>
    <p:extLst>
      <p:ext uri="{BB962C8B-B14F-4D97-AF65-F5344CB8AC3E}">
        <p14:creationId xmlns:p14="http://schemas.microsoft.com/office/powerpoint/2010/main" val="32215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395536" y="1491630"/>
            <a:ext cx="8352928" cy="179328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6600" b="1" dirty="0" smtClean="0">
                <a:latin typeface="Century" panose="02040604050505020304" pitchFamily="18" charset="0"/>
              </a:rPr>
              <a:t>Dica</a:t>
            </a:r>
            <a:r>
              <a:rPr lang="en" sz="6600" b="1" dirty="0" smtClean="0">
                <a:latin typeface="Century" panose="02040604050505020304" pitchFamily="18" charset="0"/>
              </a:rPr>
              <a:t> 4</a:t>
            </a:r>
            <a:endParaRPr lang="en" sz="6600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203598"/>
            <a:ext cx="8280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3200" dirty="0">
                <a:latin typeface="Century" panose="02040604050505020304" pitchFamily="18" charset="0"/>
              </a:rPr>
              <a:t>“Usar nível padrão de linguagem, com vocabulário próprio, </a:t>
            </a:r>
            <a:r>
              <a:rPr lang="pt-BR" sz="3200" dirty="0">
                <a:solidFill>
                  <a:srgbClr val="FF0000"/>
                </a:solidFill>
                <a:latin typeface="Century" panose="02040604050505020304" pitchFamily="18" charset="0"/>
              </a:rPr>
              <a:t>sem copiar frases </a:t>
            </a:r>
            <a:r>
              <a:rPr lang="pt-BR" sz="3200" dirty="0">
                <a:latin typeface="Century" panose="02040604050505020304" pitchFamily="18" charset="0"/>
              </a:rPr>
              <a:t>ou expressões (a não ser as absolutamente necessárias</a:t>
            </a:r>
            <a:r>
              <a:rPr lang="pt-BR" sz="3200" dirty="0" smtClean="0">
                <a:latin typeface="Century" panose="02040604050505020304" pitchFamily="18" charset="0"/>
              </a:rPr>
              <a:t>)”</a:t>
            </a:r>
            <a:endParaRPr lang="pt-BR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1131590"/>
            <a:ext cx="8640960" cy="796724"/>
          </a:xfrm>
        </p:spPr>
        <p:txBody>
          <a:bodyPr/>
          <a:lstStyle/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 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Beth Brait, em </a:t>
            </a:r>
            <a:r>
              <a:rPr lang="pt-BR" sz="2200" dirty="0" smtClean="0">
                <a:solidFill>
                  <a:schemeClr val="tx1"/>
                </a:solidFill>
                <a:latin typeface="Century" panose="02040604050505020304" pitchFamily="18" charset="0"/>
              </a:rPr>
              <a:t>Escrever, argumentar, seduzir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fala que todos tem a impressão que os escritores nascem sabendo escrever bem, o que é um ledo engano, a atividade de escrita é trabalhosa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11822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1131590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 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Beth Brait, em </a:t>
            </a:r>
            <a:r>
              <a:rPr lang="pt-BR" sz="2200" dirty="0" smtClean="0">
                <a:solidFill>
                  <a:schemeClr val="tx1"/>
                </a:solidFill>
                <a:latin typeface="Century" panose="02040604050505020304" pitchFamily="18" charset="0"/>
              </a:rPr>
              <a:t>Escrever, argumentar, seduzir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traz como tema a escrita, demostrando como as pessoas veem o processo de construção de um texto e como é de fato. Num primeiro momento, a autora mostra a ideia do senso comum,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a de que os escritores nascem com o dom de escrever bem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 Em seguida,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revela que isto é um engano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pois é um processo que requer, além de talento, muito trabalho de seu escritor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 Para sustentar sua tese, Brait traz o exemplo de Graciliano Ramos, escritor que se preocupava com o acabamento de suas publicações. </a:t>
            </a:r>
          </a:p>
        </p:txBody>
      </p:sp>
    </p:spTree>
    <p:extLst>
      <p:ext uri="{BB962C8B-B14F-4D97-AF65-F5344CB8AC3E}">
        <p14:creationId xmlns:p14="http://schemas.microsoft.com/office/powerpoint/2010/main" val="322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395536" y="1491630"/>
            <a:ext cx="8352928" cy="179328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6600" b="1" dirty="0" smtClean="0">
                <a:latin typeface="Century" panose="02040604050505020304" pitchFamily="18" charset="0"/>
              </a:rPr>
              <a:t>Dica</a:t>
            </a:r>
            <a:r>
              <a:rPr lang="en" sz="6600" b="1" dirty="0" smtClean="0">
                <a:latin typeface="Century" panose="02040604050505020304" pitchFamily="18" charset="0"/>
              </a:rPr>
              <a:t> 5</a:t>
            </a:r>
            <a:endParaRPr lang="en" sz="6600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771550"/>
            <a:ext cx="79902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Century" panose="02040604050505020304" pitchFamily="18" charset="0"/>
              </a:rPr>
              <a:t>O que é</a:t>
            </a:r>
            <a:r>
              <a:rPr lang="pt-BR" sz="4000" i="1" dirty="0" smtClean="0">
                <a:latin typeface="Century" panose="02040604050505020304" pitchFamily="18" charset="0"/>
              </a:rPr>
              <a:t> Resumo?</a:t>
            </a:r>
          </a:p>
          <a:p>
            <a:pPr algn="ctr"/>
            <a:endParaRPr lang="pt-BR" sz="3200" dirty="0" smtClean="0">
              <a:latin typeface="Century" panose="02040604050505020304" pitchFamily="18" charset="0"/>
            </a:endParaRPr>
          </a:p>
          <a:p>
            <a:pPr algn="just"/>
            <a:r>
              <a:rPr lang="pt-BR" sz="3200" dirty="0" smtClean="0">
                <a:latin typeface="Century" panose="02040604050505020304" pitchFamily="18" charset="0"/>
              </a:rPr>
              <a:t>“Os </a:t>
            </a:r>
            <a:r>
              <a:rPr lang="pt-BR" sz="3200" dirty="0">
                <a:latin typeface="Century" panose="02040604050505020304" pitchFamily="18" charset="0"/>
              </a:rPr>
              <a:t>resumos, vistos como gênero, são práticas de produção de linguagem, produzidas para atender a diversas necessidades </a:t>
            </a:r>
            <a:r>
              <a:rPr lang="pt-BR" sz="3200" dirty="0" err="1">
                <a:latin typeface="Century" panose="02040604050505020304" pitchFamily="18" charset="0"/>
              </a:rPr>
              <a:t>sociocomunicativas</a:t>
            </a:r>
            <a:r>
              <a:rPr lang="pt-BR" sz="3200" dirty="0" smtClean="0">
                <a:latin typeface="Century" panose="020406040505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544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843558"/>
            <a:ext cx="828092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3200" dirty="0" smtClean="0">
                <a:latin typeface="Century" panose="02040604050505020304" pitchFamily="18" charset="0"/>
              </a:rPr>
              <a:t>Levando em consideração que o resumo deve ser entendível por si só, sempre o inicie com o nome do autor e o título do texto – fonte.</a:t>
            </a:r>
            <a:endParaRPr lang="pt-BR" sz="3200" dirty="0">
              <a:latin typeface="Century" panose="02040604050505020304" pitchFamily="18" charset="0"/>
            </a:endParaRPr>
          </a:p>
          <a:p>
            <a:pPr lvl="0" algn="just"/>
            <a:endParaRPr lang="pt-BR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1131590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 </a:t>
            </a: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Barbara </a:t>
            </a:r>
            <a:r>
              <a:rPr lang="pt-BR" sz="2200" i="0" dirty="0" err="1" smtClean="0">
                <a:solidFill>
                  <a:schemeClr val="tx1"/>
                </a:solidFill>
                <a:latin typeface="Century" panose="02040604050505020304" pitchFamily="18" charset="0"/>
              </a:rPr>
              <a:t>Weedwood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em </a:t>
            </a:r>
            <a:r>
              <a:rPr lang="pt-BR" sz="2200" dirty="0" smtClean="0">
                <a:solidFill>
                  <a:schemeClr val="tx1"/>
                </a:solidFill>
                <a:latin typeface="Century" panose="02040604050505020304" pitchFamily="18" charset="0"/>
              </a:rPr>
              <a:t>História concisa da linguística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traz logo na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introdução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parte do livro que este resumo trata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algumas informações sobre a origem, o propósito e as dicotomias da Linguística, afirmando, primeiramente, que é o estudo científico da linguagem...</a:t>
            </a:r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1131590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 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Segundo Chico Viana, em Resumir é escolher, ler é, principalmente, conseguir captar a significação de um texto...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De acordo com XXXXXXX, em XXXXXXXX, 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XXXXXXXXX inicia seu texto “XXXXXX”...</a:t>
            </a:r>
          </a:p>
        </p:txBody>
      </p:sp>
    </p:spTree>
    <p:extLst>
      <p:ext uri="{BB962C8B-B14F-4D97-AF65-F5344CB8AC3E}">
        <p14:creationId xmlns:p14="http://schemas.microsoft.com/office/powerpoint/2010/main" val="13106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555526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3200" dirty="0" smtClean="0">
                <a:latin typeface="Century" panose="02040604050505020304" pitchFamily="18" charset="0"/>
              </a:rPr>
              <a:t>Sempre retome o produtor do texto pelo:</a:t>
            </a:r>
          </a:p>
          <a:p>
            <a:pPr lvl="0" algn="just"/>
            <a:endParaRPr lang="pt-BR" sz="3200" dirty="0">
              <a:latin typeface="Century" panose="02040604050505020304" pitchFamily="18" charset="0"/>
            </a:endParaRPr>
          </a:p>
          <a:p>
            <a:pPr lvl="0" algn="just"/>
            <a:r>
              <a:rPr lang="pt-BR" sz="3200" dirty="0" smtClean="0">
                <a:latin typeface="Century" panose="02040604050505020304" pitchFamily="18" charset="0"/>
              </a:rPr>
              <a:t>Nome completo;</a:t>
            </a:r>
          </a:p>
          <a:p>
            <a:pPr lvl="0" algn="just"/>
            <a:r>
              <a:rPr lang="pt-BR" sz="3200" dirty="0" smtClean="0">
                <a:latin typeface="Century" panose="02040604050505020304" pitchFamily="18" charset="0"/>
              </a:rPr>
              <a:t>Sobrenome;</a:t>
            </a:r>
          </a:p>
          <a:p>
            <a:pPr lvl="0" algn="just"/>
            <a:r>
              <a:rPr lang="pt-BR" sz="3200" dirty="0" smtClean="0">
                <a:latin typeface="Century" panose="02040604050505020304" pitchFamily="18" charset="0"/>
              </a:rPr>
              <a:t>Profissão;</a:t>
            </a:r>
          </a:p>
          <a:p>
            <a:pPr lvl="0" algn="just"/>
            <a:r>
              <a:rPr lang="pt-BR" sz="3200" dirty="0" smtClean="0">
                <a:latin typeface="Century" panose="02040604050505020304" pitchFamily="18" charset="0"/>
              </a:rPr>
              <a:t>Autor/escritor.</a:t>
            </a:r>
            <a:endParaRPr lang="pt-BR" sz="3200" dirty="0">
              <a:latin typeface="Century" panose="02040604050505020304" pitchFamily="18" charset="0"/>
            </a:endParaRPr>
          </a:p>
          <a:p>
            <a:pPr lvl="0" algn="just"/>
            <a:endParaRPr lang="pt-BR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35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555526"/>
            <a:ext cx="828092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3200" dirty="0" smtClean="0">
                <a:latin typeface="Century" panose="02040604050505020304" pitchFamily="18" charset="0"/>
              </a:rPr>
              <a:t>E lhe atribua as opiniões/ações com:</a:t>
            </a:r>
          </a:p>
          <a:p>
            <a:pPr lvl="0" algn="just"/>
            <a:endParaRPr lang="pt-BR" sz="3200" dirty="0">
              <a:latin typeface="Century" panose="02040604050505020304" pitchFamily="18" charset="0"/>
            </a:endParaRPr>
          </a:p>
          <a:p>
            <a:pPr lvl="0" algn="just"/>
            <a:r>
              <a:rPr lang="pt-BR" sz="2800" dirty="0" smtClean="0">
                <a:latin typeface="Century" panose="02040604050505020304" pitchFamily="18" charset="0"/>
              </a:rPr>
              <a:t>De acordo com;</a:t>
            </a:r>
          </a:p>
          <a:p>
            <a:pPr lvl="0" algn="just"/>
            <a:r>
              <a:rPr lang="pt-BR" sz="2800" dirty="0" smtClean="0">
                <a:latin typeface="Century" panose="02040604050505020304" pitchFamily="18" charset="0"/>
              </a:rPr>
              <a:t>Conforme;</a:t>
            </a:r>
          </a:p>
          <a:p>
            <a:pPr lvl="0" algn="just"/>
            <a:r>
              <a:rPr lang="pt-BR" sz="2800" dirty="0" smtClean="0">
                <a:latin typeface="Century" panose="02040604050505020304" pitchFamily="18" charset="0"/>
              </a:rPr>
              <a:t>Segundo;</a:t>
            </a:r>
          </a:p>
          <a:p>
            <a:pPr lvl="0" algn="just"/>
            <a:r>
              <a:rPr lang="pt-BR" sz="2800" dirty="0" smtClean="0">
                <a:latin typeface="Century" panose="02040604050505020304" pitchFamily="18" charset="0"/>
              </a:rPr>
              <a:t>Ele aponta;</a:t>
            </a:r>
          </a:p>
          <a:p>
            <a:pPr lvl="0" algn="just"/>
            <a:r>
              <a:rPr lang="pt-BR" sz="2800" dirty="0" smtClean="0">
                <a:latin typeface="Century" panose="02040604050505020304" pitchFamily="18" charset="0"/>
              </a:rPr>
              <a:t>O autor demonstra;</a:t>
            </a:r>
          </a:p>
          <a:p>
            <a:pPr lvl="0" algn="just"/>
            <a:r>
              <a:rPr lang="pt-BR" sz="2800" dirty="0" smtClean="0">
                <a:latin typeface="Century" panose="02040604050505020304" pitchFamily="18" charset="0"/>
              </a:rPr>
              <a:t>O autor critica...</a:t>
            </a:r>
            <a:endParaRPr lang="pt-BR" sz="28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77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1131590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 </a:t>
            </a: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O </a:t>
            </a:r>
            <a:r>
              <a:rPr lang="pt-BR" sz="1800" i="0" dirty="0">
                <a:solidFill>
                  <a:srgbClr val="FF0000"/>
                </a:solidFill>
                <a:latin typeface="Century" panose="02040604050505020304" pitchFamily="18" charset="0"/>
              </a:rPr>
              <a:t>linguista </a:t>
            </a:r>
            <a:r>
              <a:rPr lang="pt-BR" sz="1800" i="0" dirty="0">
                <a:solidFill>
                  <a:schemeClr val="accent1"/>
                </a:solidFill>
                <a:latin typeface="Century" panose="02040604050505020304" pitchFamily="18" charset="0"/>
              </a:rPr>
              <a:t>denomina</a:t>
            </a:r>
            <a:r>
              <a:rPr lang="pt-BR" sz="18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1800" i="0" dirty="0">
                <a:solidFill>
                  <a:schemeClr val="accent2">
                    <a:lumMod val="50000"/>
                  </a:schemeClr>
                </a:solidFill>
                <a:latin typeface="Century" panose="02040604050505020304" pitchFamily="18" charset="0"/>
              </a:rPr>
              <a:t>a segunda tendência </a:t>
            </a:r>
            <a:r>
              <a:rPr lang="pt-BR" sz="1800" i="0" dirty="0">
                <a:solidFill>
                  <a:schemeClr val="tx1"/>
                </a:solidFill>
                <a:latin typeface="Century" panose="02040604050505020304" pitchFamily="18" charset="0"/>
              </a:rPr>
              <a:t>como sendo uma visão </a:t>
            </a:r>
            <a:r>
              <a:rPr lang="pt-BR" sz="1800" i="0" dirty="0" err="1">
                <a:solidFill>
                  <a:schemeClr val="tx1"/>
                </a:solidFill>
                <a:latin typeface="Century" panose="02040604050505020304" pitchFamily="18" charset="0"/>
              </a:rPr>
              <a:t>culturalista</a:t>
            </a:r>
            <a:r>
              <a:rPr lang="pt-BR" sz="1800" i="0" dirty="0">
                <a:solidFill>
                  <a:schemeClr val="tx1"/>
                </a:solidFill>
                <a:latin typeface="Century" panose="02040604050505020304" pitchFamily="18" charset="0"/>
              </a:rPr>
              <a:t>, pois observa a natureza das práticas da oralidade e escrita e seus efeitos no conhecimento e se interessaram em identificar as mudanças que aconteceram nas sociedades onde se introduziu a escrita. </a:t>
            </a:r>
            <a:r>
              <a:rPr lang="pt-BR" sz="1800" i="0" dirty="0">
                <a:solidFill>
                  <a:srgbClr val="FF0000"/>
                </a:solidFill>
                <a:latin typeface="Century" panose="02040604050505020304" pitchFamily="18" charset="0"/>
              </a:rPr>
              <a:t>O autor </a:t>
            </a:r>
            <a:r>
              <a:rPr lang="pt-BR" sz="1800" i="0" dirty="0">
                <a:solidFill>
                  <a:schemeClr val="accent1"/>
                </a:solidFill>
                <a:latin typeface="Century" panose="02040604050505020304" pitchFamily="18" charset="0"/>
              </a:rPr>
              <a:t>evidencia</a:t>
            </a:r>
            <a:r>
              <a:rPr lang="pt-BR" sz="1800" i="0" dirty="0">
                <a:solidFill>
                  <a:schemeClr val="tx1"/>
                </a:solidFill>
                <a:latin typeface="Century" panose="02040604050505020304" pitchFamily="18" charset="0"/>
              </a:rPr>
              <a:t> que essa perspectiva não pode tratar de relações linguísticas por adotar um sentido muito amplo em suas análises, </a:t>
            </a:r>
            <a:r>
              <a:rPr lang="pt-BR" sz="1800" i="0" dirty="0">
                <a:solidFill>
                  <a:srgbClr val="FF0000"/>
                </a:solidFill>
                <a:latin typeface="Century" panose="02040604050505020304" pitchFamily="18" charset="0"/>
              </a:rPr>
              <a:t>ele</a:t>
            </a:r>
            <a:r>
              <a:rPr lang="pt-BR" sz="18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1800" i="0" dirty="0">
                <a:solidFill>
                  <a:schemeClr val="accent1"/>
                </a:solidFill>
                <a:latin typeface="Century" panose="02040604050505020304" pitchFamily="18" charset="0"/>
              </a:rPr>
              <a:t>também mostra </a:t>
            </a:r>
            <a:r>
              <a:rPr lang="pt-BR" sz="1800" i="0" dirty="0">
                <a:solidFill>
                  <a:schemeClr val="tx1"/>
                </a:solidFill>
                <a:latin typeface="Century" panose="02040604050505020304" pitchFamily="18" charset="0"/>
              </a:rPr>
              <a:t>que é uma visão criticada por vários teóricos por supervalorizar e adotar uma forma globalizante de ver a escrita. </a:t>
            </a:r>
            <a:r>
              <a:rPr lang="pt-BR" sz="1800" i="0" dirty="0">
                <a:solidFill>
                  <a:schemeClr val="accent2">
                    <a:lumMod val="50000"/>
                  </a:schemeClr>
                </a:solidFill>
                <a:latin typeface="Century" panose="02040604050505020304" pitchFamily="18" charset="0"/>
              </a:rPr>
              <a:t>Já a terceira tendência</a:t>
            </a:r>
            <a:r>
              <a:rPr lang="pt-BR" sz="1800" i="0" dirty="0">
                <a:solidFill>
                  <a:schemeClr val="tx1"/>
                </a:solidFill>
                <a:latin typeface="Century" panose="02040604050505020304" pitchFamily="18" charset="0"/>
              </a:rPr>
              <a:t>, que </a:t>
            </a:r>
            <a:r>
              <a:rPr lang="pt-BR" sz="1800" i="0" dirty="0" err="1">
                <a:solidFill>
                  <a:srgbClr val="FF0000"/>
                </a:solidFill>
                <a:latin typeface="Century" panose="02040604050505020304" pitchFamily="18" charset="0"/>
              </a:rPr>
              <a:t>Marcuschi</a:t>
            </a:r>
            <a:r>
              <a:rPr lang="pt-BR" sz="18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1800" i="0" dirty="0">
                <a:solidFill>
                  <a:schemeClr val="accent1"/>
                </a:solidFill>
                <a:latin typeface="Century" panose="02040604050505020304" pitchFamily="18" charset="0"/>
              </a:rPr>
              <a:t>considera</a:t>
            </a:r>
            <a:r>
              <a:rPr lang="pt-BR" sz="1800" i="0" dirty="0">
                <a:solidFill>
                  <a:schemeClr val="tx1"/>
                </a:solidFill>
                <a:latin typeface="Century" panose="02040604050505020304" pitchFamily="18" charset="0"/>
              </a:rPr>
              <a:t> intermediária das anteriores e que não faz distinções dicotômicas, aborda a questão da escrita e da fala sob o ângulo dos processos educacionais, procurando estudar e encontrar propostas para o tratamento da variação padrão e não padrão na escola. </a:t>
            </a:r>
            <a:r>
              <a:rPr lang="pt-BR" sz="1800" i="0" dirty="0">
                <a:solidFill>
                  <a:srgbClr val="FF0000"/>
                </a:solidFill>
                <a:latin typeface="Century" panose="02040604050505020304" pitchFamily="18" charset="0"/>
              </a:rPr>
              <a:t>Ele</a:t>
            </a:r>
            <a:r>
              <a:rPr lang="pt-BR" sz="1800" i="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1800" i="0" dirty="0">
                <a:solidFill>
                  <a:schemeClr val="accent1"/>
                </a:solidFill>
                <a:latin typeface="Century" panose="02040604050505020304" pitchFamily="18" charset="0"/>
              </a:rPr>
              <a:t>frisa</a:t>
            </a:r>
            <a:r>
              <a:rPr lang="pt-BR" sz="1800" i="0" dirty="0">
                <a:solidFill>
                  <a:schemeClr val="tx1"/>
                </a:solidFill>
                <a:latin typeface="Century" panose="02040604050505020304" pitchFamily="18" charset="0"/>
              </a:rPr>
              <a:t> que o interessante nesse paradigma é que a variação é percebida na fala e na escrita, evitando identificar a escrita como equivalente da língua padrão.</a:t>
            </a:r>
            <a:endParaRPr lang="pt-BR" sz="18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9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395536" y="1491630"/>
            <a:ext cx="8496944" cy="179328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6600" b="1" dirty="0" smtClean="0">
                <a:latin typeface="Century" panose="02040604050505020304" pitchFamily="18" charset="0"/>
              </a:rPr>
              <a:t>Principais problemas</a:t>
            </a:r>
            <a:endParaRPr lang="en" sz="6600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843558"/>
            <a:ext cx="8640960" cy="796724"/>
          </a:xfrm>
        </p:spPr>
        <p:txBody>
          <a:bodyPr/>
          <a:lstStyle/>
          <a:p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endParaRPr lang="pt-BR" sz="18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endParaRPr lang="pt-BR" sz="18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Resumir é escolher</a:t>
            </a:r>
          </a:p>
          <a:p>
            <a:endParaRPr lang="pt-BR" sz="18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Ler</a:t>
            </a:r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vai</a:t>
            </a:r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muito </a:t>
            </a:r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além de decodificar </a:t>
            </a:r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uma mensagem enviada por um emissor a um receptor. </a:t>
            </a:r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É</a:t>
            </a:r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sobretudo</a:t>
            </a:r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captar os níveis de significação de um texto</a:t>
            </a:r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 Geralmente, </a:t>
            </a:r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na sala de aula, associa-se tal atividade à interpretação</a:t>
            </a:r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 </a:t>
            </a:r>
          </a:p>
          <a:p>
            <a:pPr algn="just"/>
            <a:endParaRPr lang="pt-BR" sz="18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Um dos problemas da interpretação é que o aluno deve se adequar à visão do professor</a:t>
            </a:r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 Como intérprete privilegiado, o mestre formula uma tradução que a seu ver é a mais fiel possível ao que o autor quis transmitir. Supõe abarcar nessa leitura os significados explícitos e implícitos, os propósitos e as intenções contidas no original. A verdade é que nem sempre há concordância quanto ao que ele apreende do texto. Qual de nós já não se deparou com enunciados obscuros em questões interpretativas? Ou já não tentou responder a algumas delas e... decepção! Errou duas ou três vezes?</a:t>
            </a:r>
            <a:endParaRPr lang="pt-BR" sz="18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4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1635646"/>
            <a:ext cx="8640960" cy="796724"/>
          </a:xfrm>
        </p:spPr>
        <p:txBody>
          <a:bodyPr/>
          <a:lstStyle/>
          <a:p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A constatação de problemas como esses mostra que </a:t>
            </a:r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é preciso alternar a interpretação com outros tipos de exercícios</a:t>
            </a:r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 </a:t>
            </a:r>
            <a:r>
              <a:rPr lang="pt-BR" sz="1800" b="1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Um dos mais eficazes é o resumo</a:t>
            </a:r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 Ele se distingue da atividade interpretativa e, ao mesmo tempo, a complementa. A interpretação constitui um processo de coautoria, pois propor ao aluno certo tipo de questões sobre um texto não deixa de ser, já, uma forma de interpretá-lo. Além disso, permite que se explorem aspectos da linguagem e do estilo.</a:t>
            </a:r>
          </a:p>
          <a:p>
            <a:pPr algn="just"/>
            <a:endParaRPr lang="pt-BR" sz="18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Já no resumo o aluno trabalha sozinho. É claro que o orientam sobre a técnica e os limites dessa prática textual, mas cabe unicamente a ele decidir o que é relevante. Outra diferença é que o resumo enfatiza as ideias em detrimento do estilo. No entanto, </a:t>
            </a:r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poucas tarefas são tão eficazes para medir a apreensão do conteúdo</a:t>
            </a:r>
            <a:r>
              <a:rPr lang="pt-BR" sz="1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 Resumo é seleção, e lemos selecionando o que deve ser retido. Logo, ler é resumir. </a:t>
            </a:r>
            <a:r>
              <a:rPr lang="pt-BR" sz="18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A prática frequente do resumo em sala de aula aperfeiçoa a capacidade de leitura e se reflete na produção dos textos. </a:t>
            </a:r>
          </a:p>
        </p:txBody>
      </p:sp>
    </p:spTree>
    <p:extLst>
      <p:ext uri="{BB962C8B-B14F-4D97-AF65-F5344CB8AC3E}">
        <p14:creationId xmlns:p14="http://schemas.microsoft.com/office/powerpoint/2010/main" val="32776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2355726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Chico Viana, publicou na revista Língua Portuguesa uma matéria sobre o resumo. Viana enfatiza que é preciso entender os vários...</a:t>
            </a:r>
          </a:p>
          <a:p>
            <a:pPr algn="just"/>
            <a:endParaRPr lang="pt-BR" sz="20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O que falta?</a:t>
            </a:r>
          </a:p>
          <a:p>
            <a:pPr algn="just"/>
            <a:endParaRPr lang="pt-BR" sz="20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Chico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Viana publicou na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revista Língua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Portuguesa o texto </a:t>
            </a:r>
            <a:r>
              <a:rPr lang="pt-BR" sz="20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Resumir é escolher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onde aborda sobre o gênero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resumo. </a:t>
            </a:r>
            <a:r>
              <a:rPr lang="pt-BR" sz="20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Nele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Viana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enfatiza que é preciso entender os vários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...</a:t>
            </a:r>
          </a:p>
          <a:p>
            <a:pPr algn="just"/>
            <a:endParaRPr lang="pt-BR" sz="20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Chico Viana publicou na revista Língua Portuguesa o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texto </a:t>
            </a:r>
            <a:r>
              <a:rPr lang="pt-BR" sz="2000" dirty="0">
                <a:solidFill>
                  <a:schemeClr val="tx1"/>
                </a:solidFill>
                <a:latin typeface="Century" panose="02040604050505020304" pitchFamily="18" charset="0"/>
              </a:rPr>
              <a:t>Resumir é escolher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, </a:t>
            </a:r>
            <a:r>
              <a:rPr lang="pt-BR" sz="2000" i="0" dirty="0">
                <a:solidFill>
                  <a:srgbClr val="FF0000"/>
                </a:solidFill>
                <a:latin typeface="Century" panose="02040604050505020304" pitchFamily="18" charset="0"/>
              </a:rPr>
              <a:t>onde </a:t>
            </a:r>
            <a:r>
              <a:rPr lang="pt-BR" sz="20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apresenta a importância da elaboração de resumo em sala de aula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 Pois, para Viana,... 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 idx="4294967295"/>
          </p:nvPr>
        </p:nvSpPr>
        <p:spPr>
          <a:xfrm>
            <a:off x="1442100" y="2931790"/>
            <a:ext cx="6259800" cy="115987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 smtClean="0">
                <a:solidFill>
                  <a:srgbClr val="222222"/>
                </a:solidFill>
                <a:latin typeface="Century" panose="02040604050505020304" pitchFamily="18" charset="0"/>
                <a:ea typeface="Raleway"/>
                <a:cs typeface="Raleway"/>
                <a:sym typeface="Raleway"/>
              </a:rPr>
              <a:t>COMO ESCREVÊ-LO?</a:t>
            </a:r>
            <a:endParaRPr lang="en" sz="6000" b="1" dirty="0">
              <a:solidFill>
                <a:srgbClr val="222222"/>
              </a:solidFill>
              <a:latin typeface="Century" panose="02040604050505020304" pitchFamily="18" charset="0"/>
              <a:ea typeface="Raleway"/>
              <a:cs typeface="Raleway"/>
              <a:sym typeface="Raleway"/>
            </a:endParaRPr>
          </a:p>
        </p:txBody>
      </p:sp>
      <p:sp>
        <p:nvSpPr>
          <p:cNvPr id="102" name="Shape 102"/>
          <p:cNvSpPr/>
          <p:nvPr/>
        </p:nvSpPr>
        <p:spPr>
          <a:xfrm rot="186759">
            <a:off x="3128666" y="185167"/>
            <a:ext cx="2893800" cy="2170350"/>
          </a:xfrm>
          <a:prstGeom prst="diamond">
            <a:avLst/>
          </a:prstGeom>
          <a:solidFill>
            <a:srgbClr val="222222"/>
          </a:solidFill>
          <a:ln w="38100" cap="flat" cmpd="sng">
            <a:solidFill>
              <a:srgbClr val="F5F1E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375"/>
          <p:cNvGrpSpPr/>
          <p:nvPr/>
        </p:nvGrpSpPr>
        <p:grpSpPr>
          <a:xfrm>
            <a:off x="4186736" y="735137"/>
            <a:ext cx="816307" cy="1040321"/>
            <a:chOff x="1922075" y="1629000"/>
            <a:chExt cx="437200" cy="437200"/>
          </a:xfrm>
        </p:grpSpPr>
        <p:sp>
          <p:nvSpPr>
            <p:cNvPr id="12" name="Shape 376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0" t="0" r="0" b="0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5F1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377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0" t="0" r="0" b="0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5F1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2355726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No texto de título </a:t>
            </a:r>
            <a:r>
              <a:rPr lang="pt-BR" sz="2200" dirty="0" smtClean="0">
                <a:solidFill>
                  <a:schemeClr val="tx1"/>
                </a:solidFill>
                <a:latin typeface="Century" panose="02040604050505020304" pitchFamily="18" charset="0"/>
              </a:rPr>
              <a:t>Resumir é escolher 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de Chico Viana, publicado na revista Língua Portuguesa, o autor afirma que ler vai muito além de decodificar uma mensagem enviada por um emissor a um receptor.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Por isto, ele afirma que captar os diversos níveis de significação de um texto é geralmente, na sala de aula, associado à interpretação...</a:t>
            </a:r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9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2355726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No texto de título </a:t>
            </a:r>
            <a:r>
              <a:rPr lang="pt-BR" sz="2200" dirty="0" smtClean="0">
                <a:solidFill>
                  <a:schemeClr val="tx1"/>
                </a:solidFill>
                <a:latin typeface="Century" panose="02040604050505020304" pitchFamily="18" charset="0"/>
              </a:rPr>
              <a:t>Resumir é escolher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de Chico Viana, publicado na revista Língua Portuguesa, o autor afirma que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ler vai muito além de decodificar uma mensagem enviada por um emissor a um receptor.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Por isto, ele afirma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que captar os diversos níveis de significação de um texto é geralmente, na sala de aula, associado à interpretação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...</a:t>
            </a:r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2067694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Viana aborda o ato de ler como um processo além de apenas decodificação de uma mensagem enviada por um emissor a um receptor... </a:t>
            </a:r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79512" y="1995686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Viana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aborda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(onde?) 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o ato de ler como um processo além de apenas decodificação de uma mensagem enviada por um emissor a um receptor... </a:t>
            </a:r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79512" y="1995686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Chico Viana, em texto de 2011 para a revista Língua Portuguesa, discorre sobre a importância do resumo para os estudantes. 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1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79512" y="1995686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Chico Viana, em texto </a:t>
            </a:r>
            <a:r>
              <a:rPr lang="pt-BR" sz="2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(qual?)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de 2011 para a revista Língua Portuguesa, discorre sobre a importância do resumo para os estudantes. </a:t>
            </a: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79512" y="1563638"/>
            <a:ext cx="8640960" cy="796724"/>
          </a:xfrm>
        </p:spPr>
        <p:txBody>
          <a:bodyPr/>
          <a:lstStyle/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Segundo Chico Viana, em </a:t>
            </a:r>
            <a:r>
              <a:rPr lang="pt-BR" sz="2200" dirty="0" smtClean="0">
                <a:solidFill>
                  <a:schemeClr val="tx1"/>
                </a:solidFill>
                <a:latin typeface="Century" panose="02040604050505020304" pitchFamily="18" charset="0"/>
              </a:rPr>
              <a:t>Resumir é escolher</a:t>
            </a:r>
            <a:r>
              <a:rPr lang="pt-BR" sz="2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, ler é, principalmente, conseguir captar a significação de um texto, e isto é comumente testado através de atividades de interpretação, entretanto Viana afirma que pode haver problemas nesse método de avaliação, pois o aluno teria que se adequar à visão do professor. Diante disso, o autor defende que o resumo pode ser uma atividade eficaz para que o aluno comece a selecionar o que é mais relevante para ele, melhorando assim, sua leitura e escrita. </a:t>
            </a:r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endParaRPr lang="pt-BR" sz="2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7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95486"/>
            <a:ext cx="828092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dirty="0" smtClean="0">
                <a:latin typeface="Century" panose="02040604050505020304" pitchFamily="18" charset="0"/>
              </a:rPr>
              <a:t>Referências</a:t>
            </a:r>
          </a:p>
          <a:p>
            <a:pPr lvl="0" algn="ctr"/>
            <a:endParaRPr lang="pt-BR" sz="2400" dirty="0">
              <a:latin typeface="Century" panose="02040604050505020304" pitchFamily="18" charset="0"/>
            </a:endParaRPr>
          </a:p>
          <a:p>
            <a:pPr lvl="0"/>
            <a:r>
              <a:rPr lang="pt-BR" sz="2400" dirty="0">
                <a:latin typeface="Century" panose="02040604050505020304" pitchFamily="18" charset="0"/>
              </a:rPr>
              <a:t>GUIMARÃES SILVA, J. Q.; DA MATA, M. A. Proposta tipológica de resumos: um estudo exploratório das práticas de ensino da leitura e da produção de textos acadêmicos. </a:t>
            </a:r>
            <a:r>
              <a:rPr lang="pt-BR" sz="2400" b="1" dirty="0">
                <a:latin typeface="Century" panose="02040604050505020304" pitchFamily="18" charset="0"/>
              </a:rPr>
              <a:t>SCRIPTA</a:t>
            </a:r>
            <a:r>
              <a:rPr lang="pt-BR" sz="2400" dirty="0">
                <a:latin typeface="Century" panose="02040604050505020304" pitchFamily="18" charset="0"/>
              </a:rPr>
              <a:t>, Belo Horizonte, v. 6, n. 11, p. 123-133, 2º sem. 2002</a:t>
            </a:r>
            <a:r>
              <a:rPr lang="pt-BR" sz="2400" dirty="0" smtClean="0">
                <a:latin typeface="Century" panose="02040604050505020304" pitchFamily="18" charset="0"/>
              </a:rPr>
              <a:t>.</a:t>
            </a:r>
          </a:p>
          <a:p>
            <a:pPr lvl="0"/>
            <a:endParaRPr lang="pt-BR" sz="2400" dirty="0">
              <a:latin typeface="Century" panose="02040604050505020304" pitchFamily="18" charset="0"/>
            </a:endParaRPr>
          </a:p>
          <a:p>
            <a:pPr lvl="0"/>
            <a:r>
              <a:rPr lang="pt-BR" sz="2400" dirty="0">
                <a:latin typeface="Century" panose="02040604050505020304" pitchFamily="18" charset="0"/>
              </a:rPr>
              <a:t>FAULSTICH, E. L. de J. </a:t>
            </a:r>
            <a:r>
              <a:rPr lang="pt-BR" sz="2400" b="1" dirty="0">
                <a:latin typeface="Century" panose="02040604050505020304" pitchFamily="18" charset="0"/>
              </a:rPr>
              <a:t>Como ler, entender e redigir um texto</a:t>
            </a:r>
            <a:r>
              <a:rPr lang="pt-BR" sz="2400" dirty="0">
                <a:latin typeface="Century" panose="02040604050505020304" pitchFamily="18" charset="0"/>
              </a:rPr>
              <a:t>. 6.ed. Petrópolis: Vozes, 1994</a:t>
            </a:r>
            <a:r>
              <a:rPr lang="pt-BR" sz="2400" dirty="0" smtClean="0">
                <a:latin typeface="Century" panose="02040604050505020304" pitchFamily="18" charset="0"/>
              </a:rPr>
              <a:t>.</a:t>
            </a:r>
            <a:endParaRPr lang="pt-BR" sz="2400" dirty="0">
              <a:latin typeface="Century" panose="02040604050505020304" pitchFamily="18" charset="0"/>
            </a:endParaRPr>
          </a:p>
          <a:p>
            <a:pPr lvl="0"/>
            <a:endParaRPr lang="pt-BR" sz="2400" dirty="0">
              <a:latin typeface="Century" panose="02040604050505020304" pitchFamily="18" charset="0"/>
            </a:endParaRPr>
          </a:p>
          <a:p>
            <a:pPr lvl="0"/>
            <a:endParaRPr lang="pt-BR" sz="2800" dirty="0">
              <a:latin typeface="Century" panose="02040604050505020304" pitchFamily="18" charset="0"/>
            </a:endParaRPr>
          </a:p>
        </p:txBody>
      </p:sp>
      <p:grpSp>
        <p:nvGrpSpPr>
          <p:cNvPr id="3" name="Shape 386"/>
          <p:cNvGrpSpPr/>
          <p:nvPr/>
        </p:nvGrpSpPr>
        <p:grpSpPr>
          <a:xfrm>
            <a:off x="5625379" y="341830"/>
            <a:ext cx="349059" cy="298881"/>
            <a:chOff x="1934025" y="1001650"/>
            <a:chExt cx="415300" cy="355600"/>
          </a:xfrm>
        </p:grpSpPr>
        <p:sp>
          <p:nvSpPr>
            <p:cNvPr id="5" name="Shape 387"/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0" t="0" r="0" b="0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12175" cap="rnd" cmpd="sng">
              <a:solidFill>
                <a:srgbClr val="4D4A5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6" name="Shape 388"/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0" t="0" r="0" b="0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12175" cap="rnd" cmpd="sng">
              <a:solidFill>
                <a:srgbClr val="4D4A5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7" name="Shape 389"/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0" t="0" r="0" b="0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12175" cap="rnd" cmpd="sng">
              <a:solidFill>
                <a:srgbClr val="4D4A5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8" name="Shape 390"/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0" t="0" r="0" b="0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12175" cap="rnd" cmpd="sng">
              <a:solidFill>
                <a:srgbClr val="4D4A5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7155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395536" y="1491630"/>
            <a:ext cx="8352928" cy="179328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6600" b="1" dirty="0" smtClean="0">
                <a:latin typeface="Century" panose="02040604050505020304" pitchFamily="18" charset="0"/>
              </a:rPr>
              <a:t>Dica</a:t>
            </a:r>
            <a:r>
              <a:rPr lang="en" sz="6600" b="1" dirty="0" smtClean="0">
                <a:latin typeface="Century" panose="02040604050505020304" pitchFamily="18" charset="0"/>
              </a:rPr>
              <a:t> 1</a:t>
            </a:r>
            <a:endParaRPr lang="en" sz="6600" b="1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843558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3600" dirty="0">
                <a:latin typeface="Century" panose="02040604050505020304" pitchFamily="18" charset="0"/>
              </a:rPr>
              <a:t>“Compreender claramente o conteúdo, de modo a poder fazer escolhas: deixar de lado o acidental (detalhes, explicações, exemplos) e ficar com o </a:t>
            </a:r>
            <a:r>
              <a:rPr lang="pt-BR" sz="3600" dirty="0" smtClean="0">
                <a:latin typeface="Century" panose="02040604050505020304" pitchFamily="18" charset="0"/>
              </a:rPr>
              <a:t>essencial”</a:t>
            </a:r>
            <a:endParaRPr lang="pt-BR" sz="28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05325" y="1429327"/>
            <a:ext cx="77298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Century" panose="02040604050505020304" pitchFamily="18" charset="0"/>
              </a:rPr>
              <a:t>“Faça uma </a:t>
            </a:r>
            <a:r>
              <a:rPr lang="pt-BR" sz="3200" dirty="0">
                <a:latin typeface="Century" panose="02040604050505020304" pitchFamily="18" charset="0"/>
              </a:rPr>
              <a:t>leitura </a:t>
            </a:r>
            <a:r>
              <a:rPr lang="pt-BR" sz="3200" dirty="0" smtClean="0">
                <a:latin typeface="Century" panose="02040604050505020304" pitchFamily="18" charset="0"/>
              </a:rPr>
              <a:t>seletiva: identifique, </a:t>
            </a:r>
            <a:r>
              <a:rPr lang="pt-BR" sz="3200" dirty="0">
                <a:latin typeface="Century" panose="02040604050505020304" pitchFamily="18" charset="0"/>
              </a:rPr>
              <a:t>dentro de cada parágrafo, a </a:t>
            </a:r>
            <a:r>
              <a:rPr lang="pt-BR" sz="3200" dirty="0">
                <a:solidFill>
                  <a:srgbClr val="FF0000"/>
                </a:solidFill>
                <a:latin typeface="Century" panose="02040604050505020304" pitchFamily="18" charset="0"/>
              </a:rPr>
              <a:t>palavra-chave</a:t>
            </a:r>
            <a:r>
              <a:rPr lang="pt-BR" sz="3200" dirty="0">
                <a:latin typeface="Century" panose="02040604050505020304" pitchFamily="18" charset="0"/>
              </a:rPr>
              <a:t>, pois é em torno dela que o </a:t>
            </a:r>
            <a:r>
              <a:rPr lang="pt-BR" sz="3200" dirty="0" smtClean="0">
                <a:latin typeface="Century" panose="02040604050505020304" pitchFamily="18" charset="0"/>
              </a:rPr>
              <a:t>autor normalmente </a:t>
            </a:r>
            <a:r>
              <a:rPr lang="pt-BR" sz="3200" dirty="0">
                <a:latin typeface="Century" panose="02040604050505020304" pitchFamily="18" charset="0"/>
              </a:rPr>
              <a:t>desenvolve a </a:t>
            </a:r>
            <a:r>
              <a:rPr lang="pt-BR" sz="3200" dirty="0" smtClean="0">
                <a:latin typeface="Century" panose="02040604050505020304" pitchFamily="18" charset="0"/>
              </a:rPr>
              <a:t>ideia principal.”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136" y="348902"/>
            <a:ext cx="66754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6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2355726"/>
            <a:ext cx="8640960" cy="796724"/>
          </a:xfrm>
        </p:spPr>
        <p:txBody>
          <a:bodyPr/>
          <a:lstStyle/>
          <a:p>
            <a:pPr algn="l"/>
            <a:r>
              <a:rPr lang="pt-BR" sz="28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Exemplo:</a:t>
            </a:r>
          </a:p>
          <a:p>
            <a:pPr algn="l"/>
            <a:endParaRPr lang="pt-BR" sz="2000" i="0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just"/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O reflorestamento tornou-se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uma atividade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em expansão no país, servida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por pesquisas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minuciosas e alta tecnologia. Duas empresas paulistas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exemplificam bem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até que ponto chegou o desenvolvimento no setor. Uma delas exporta,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para 40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países, cerca de 15 milhões de dólares anuais de chapas, portas e divisórias.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A outra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, 20 milhões de dólares em chapas e fibra prensada para os Estados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Unidos e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a Europa. O faturamento bruto das indústrias que utilizam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madeira (predominantemente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oriunda de reflorestamentos) como matéria- prima chegou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a um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terço do faturamento bruto da indústria automobilística. Apenas uma </a:t>
            </a:r>
            <a:r>
              <a:rPr lang="pt-BR" sz="20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empresa mineira </a:t>
            </a:r>
            <a:r>
              <a:rPr lang="pt-BR" sz="2000" i="0" dirty="0">
                <a:solidFill>
                  <a:schemeClr val="tx1"/>
                </a:solidFill>
                <a:latin typeface="Century" panose="02040604050505020304" pitchFamily="18" charset="0"/>
              </a:rPr>
              <a:t>plantou, até 1979, 250 milhões de eucaliptos (DESED 70, 1980). </a:t>
            </a:r>
          </a:p>
          <a:p>
            <a:pPr algn="l"/>
            <a:endParaRPr lang="pt-BR" sz="3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l"/>
            <a:endParaRPr lang="pt-BR" sz="3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70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51520" y="2355726"/>
            <a:ext cx="8640960" cy="796724"/>
          </a:xfrm>
        </p:spPr>
        <p:txBody>
          <a:bodyPr/>
          <a:lstStyle/>
          <a:p>
            <a:pPr algn="just"/>
            <a:r>
              <a:rPr lang="pt-BR" sz="3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“Neste </a:t>
            </a:r>
            <a:r>
              <a:rPr lang="pt-BR" sz="3200" i="0" dirty="0">
                <a:solidFill>
                  <a:schemeClr val="tx1"/>
                </a:solidFill>
                <a:latin typeface="Century" panose="02040604050505020304" pitchFamily="18" charset="0"/>
              </a:rPr>
              <a:t>parágrafo, a palavra-chave </a:t>
            </a:r>
            <a:r>
              <a:rPr lang="pt-BR" sz="3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é </a:t>
            </a:r>
            <a:r>
              <a:rPr lang="pt-BR" sz="3200" i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reflorestamento</a:t>
            </a:r>
            <a:r>
              <a:rPr lang="pt-BR" sz="3200" i="0" dirty="0">
                <a:solidFill>
                  <a:schemeClr val="tx1"/>
                </a:solidFill>
                <a:latin typeface="Century" panose="02040604050505020304" pitchFamily="18" charset="0"/>
              </a:rPr>
              <a:t>, porque é ela que constitui o núcleo da </a:t>
            </a:r>
            <a:r>
              <a:rPr lang="pt-BR" sz="3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ideia do </a:t>
            </a:r>
            <a:r>
              <a:rPr lang="pt-BR" sz="3200" i="0" dirty="0">
                <a:solidFill>
                  <a:schemeClr val="tx1"/>
                </a:solidFill>
                <a:latin typeface="Century" panose="02040604050505020304" pitchFamily="18" charset="0"/>
              </a:rPr>
              <a:t>autor e serve de base para que se derive um grupo vocabular em que todas as outras </a:t>
            </a:r>
            <a:r>
              <a:rPr lang="pt-BR" sz="3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unidades estejam </a:t>
            </a:r>
            <a:r>
              <a:rPr lang="pt-BR" sz="3200" i="0" dirty="0">
                <a:solidFill>
                  <a:schemeClr val="tx1"/>
                </a:solidFill>
                <a:latin typeface="Century" panose="02040604050505020304" pitchFamily="18" charset="0"/>
              </a:rPr>
              <a:t>em relação de inclusão com </a:t>
            </a:r>
            <a:r>
              <a:rPr lang="pt-BR" sz="3200" i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ela.”</a:t>
            </a:r>
            <a:endParaRPr lang="pt-BR" sz="3200" i="0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algn="l"/>
            <a:endParaRPr lang="pt-BR" sz="3200" i="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74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thel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2616</Words>
  <Application>Microsoft Office PowerPoint</Application>
  <PresentationFormat>Apresentação na tela (16:9)</PresentationFormat>
  <Paragraphs>183</Paragraphs>
  <Slides>47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3" baseType="lpstr">
      <vt:lpstr>Arial</vt:lpstr>
      <vt:lpstr>Century</vt:lpstr>
      <vt:lpstr>Merriweather</vt:lpstr>
      <vt:lpstr>Raleway</vt:lpstr>
      <vt:lpstr>Times New Roman</vt:lpstr>
      <vt:lpstr>Othello template</vt:lpstr>
      <vt:lpstr>Resumo</vt:lpstr>
      <vt:lpstr>Apresentação do PowerPoint</vt:lpstr>
      <vt:lpstr>Apresentação do PowerPoint</vt:lpstr>
      <vt:lpstr>COMO ESCREVÊ-LO?</vt:lpstr>
      <vt:lpstr>Dica 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Dica 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Dica 3</vt:lpstr>
      <vt:lpstr>Apresentação do PowerPoint</vt:lpstr>
      <vt:lpstr>Apresentação do PowerPoint</vt:lpstr>
      <vt:lpstr>Apresentação do PowerPoint</vt:lpstr>
      <vt:lpstr>Apresentação do PowerPoint</vt:lpstr>
      <vt:lpstr>Dica 4</vt:lpstr>
      <vt:lpstr>Apresentação do PowerPoint</vt:lpstr>
      <vt:lpstr>Apresentação do PowerPoint</vt:lpstr>
      <vt:lpstr>Apresentação do PowerPoint</vt:lpstr>
      <vt:lpstr>Dica 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Principais problemas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Resumo</dc:title>
  <dc:creator>DANI</dc:creator>
  <cp:lastModifiedBy>adriana moreira</cp:lastModifiedBy>
  <cp:revision>31</cp:revision>
  <dcterms:modified xsi:type="dcterms:W3CDTF">2018-07-21T00:00:19Z</dcterms:modified>
</cp:coreProperties>
</file>