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8" r:id="rId1"/>
  </p:sldMasterIdLst>
  <p:notesMasterIdLst>
    <p:notesMasterId r:id="rId49"/>
  </p:notesMasterIdLst>
  <p:sldIdLst>
    <p:sldId id="256" r:id="rId2"/>
    <p:sldId id="258" r:id="rId3"/>
    <p:sldId id="284" r:id="rId4"/>
    <p:sldId id="262" r:id="rId5"/>
    <p:sldId id="259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310" r:id="rId20"/>
    <p:sldId id="299" r:id="rId21"/>
    <p:sldId id="300" r:id="rId22"/>
    <p:sldId id="301" r:id="rId23"/>
    <p:sldId id="302" r:id="rId24"/>
    <p:sldId id="303" r:id="rId25"/>
    <p:sldId id="304" r:id="rId26"/>
    <p:sldId id="305" r:id="rId27"/>
    <p:sldId id="308" r:id="rId28"/>
    <p:sldId id="309" r:id="rId29"/>
    <p:sldId id="306" r:id="rId30"/>
    <p:sldId id="311" r:id="rId31"/>
    <p:sldId id="316" r:id="rId32"/>
    <p:sldId id="312" r:id="rId33"/>
    <p:sldId id="314" r:id="rId34"/>
    <p:sldId id="313" r:id="rId35"/>
    <p:sldId id="317" r:id="rId36"/>
    <p:sldId id="318" r:id="rId37"/>
    <p:sldId id="319" r:id="rId38"/>
    <p:sldId id="320" r:id="rId39"/>
    <p:sldId id="321" r:id="rId40"/>
    <p:sldId id="322" r:id="rId41"/>
    <p:sldId id="323" r:id="rId42"/>
    <p:sldId id="324" r:id="rId43"/>
    <p:sldId id="325" r:id="rId44"/>
    <p:sldId id="326" r:id="rId45"/>
    <p:sldId id="327" r:id="rId46"/>
    <p:sldId id="328" r:id="rId47"/>
    <p:sldId id="315" r:id="rId4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DE36C31-38D7-407B-B67B-A800CD1FFA19}">
  <a:tblStyle styleId="{3DE36C31-38D7-407B-B67B-A800CD1FFA19}" styleName="Table_0">
    <a:wholeTbl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15" autoAdjust="0"/>
    <p:restoredTop sz="94671" autoAdjust="0"/>
  </p:normalViewPr>
  <p:slideViewPr>
    <p:cSldViewPr>
      <p:cViewPr varScale="1">
        <p:scale>
          <a:sx n="93" d="100"/>
          <a:sy n="93" d="100"/>
        </p:scale>
        <p:origin x="714" y="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0826633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529719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315730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046080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89663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89663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860485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89663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65977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89663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89663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8966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631202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721241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8966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963323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30308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22195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53999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946057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326424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8966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bg>
      <p:bgPr>
        <a:solidFill>
          <a:srgbClr val="F5F1E0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100" y="2580675"/>
            <a:ext cx="9144000" cy="2562750"/>
          </a:xfrm>
          <a:prstGeom prst="rect">
            <a:avLst/>
          </a:prstGeom>
          <a:solidFill>
            <a:srgbClr val="A8122A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" name="Shape 10"/>
          <p:cNvSpPr/>
          <p:nvPr/>
        </p:nvSpPr>
        <p:spPr>
          <a:xfrm>
            <a:off x="1880401" y="1786838"/>
            <a:ext cx="5383199" cy="1569825"/>
          </a:xfrm>
          <a:prstGeom prst="rect">
            <a:avLst/>
          </a:prstGeom>
          <a:noFill/>
          <a:ln w="19050" cap="flat" cmpd="sng">
            <a:solidFill>
              <a:srgbClr val="22222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1944450" y="1831388"/>
            <a:ext cx="5255100" cy="1480725"/>
          </a:xfrm>
          <a:prstGeom prst="rect">
            <a:avLst/>
          </a:prstGeom>
          <a:solidFill>
            <a:srgbClr val="222222"/>
          </a:solidFill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ub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/>
        </p:nvSpPr>
        <p:spPr>
          <a:xfrm>
            <a:off x="100" y="2580675"/>
            <a:ext cx="9144000" cy="2562750"/>
          </a:xfrm>
          <a:prstGeom prst="rect">
            <a:avLst/>
          </a:prstGeom>
          <a:solidFill>
            <a:srgbClr val="F5F1E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" name="Shape 14"/>
          <p:cNvSpPr/>
          <p:nvPr/>
        </p:nvSpPr>
        <p:spPr>
          <a:xfrm>
            <a:off x="648150" y="2122876"/>
            <a:ext cx="7847700" cy="897749"/>
          </a:xfrm>
          <a:prstGeom prst="rect">
            <a:avLst/>
          </a:prstGeom>
          <a:noFill/>
          <a:ln w="9525" cap="flat" cmpd="sng">
            <a:solidFill>
              <a:srgbClr val="22222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ctrTitle"/>
          </p:nvPr>
        </p:nvSpPr>
        <p:spPr>
          <a:xfrm>
            <a:off x="685800" y="2146613"/>
            <a:ext cx="7772400" cy="850275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SzPct val="100000"/>
              <a:defRPr sz="2400"/>
            </a:lvl1pPr>
            <a:lvl2pPr lvl="1" algn="ctr" rtl="0">
              <a:spcBef>
                <a:spcPts val="0"/>
              </a:spcBef>
              <a:buSzPct val="100000"/>
              <a:defRPr sz="2400"/>
            </a:lvl2pPr>
            <a:lvl3pPr lvl="2" algn="ctr" rtl="0">
              <a:spcBef>
                <a:spcPts val="0"/>
              </a:spcBef>
              <a:buSzPct val="100000"/>
              <a:defRPr sz="2400"/>
            </a:lvl3pPr>
            <a:lvl4pPr lvl="3" algn="ctr" rtl="0">
              <a:spcBef>
                <a:spcPts val="0"/>
              </a:spcBef>
              <a:buSzPct val="100000"/>
              <a:defRPr sz="2400"/>
            </a:lvl4pPr>
            <a:lvl5pPr lvl="4" algn="ctr" rtl="0">
              <a:spcBef>
                <a:spcPts val="0"/>
              </a:spcBef>
              <a:buSzPct val="100000"/>
              <a:defRPr sz="2400"/>
            </a:lvl5pPr>
            <a:lvl6pPr lvl="5" algn="ctr" rtl="0">
              <a:spcBef>
                <a:spcPts val="0"/>
              </a:spcBef>
              <a:buSzPct val="100000"/>
              <a:defRPr sz="2400"/>
            </a:lvl6pPr>
            <a:lvl7pPr lvl="6" algn="ctr" rtl="0">
              <a:spcBef>
                <a:spcPts val="0"/>
              </a:spcBef>
              <a:buSzPct val="100000"/>
              <a:defRPr sz="2400"/>
            </a:lvl7pPr>
            <a:lvl8pPr lvl="7" algn="ctr" rtl="0">
              <a:spcBef>
                <a:spcPts val="0"/>
              </a:spcBef>
              <a:buSzPct val="100000"/>
              <a:defRPr sz="2400"/>
            </a:lvl8pPr>
            <a:lvl9pPr lvl="8" algn="ctr" rtl="0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ubTitle" idx="1"/>
          </p:nvPr>
        </p:nvSpPr>
        <p:spPr>
          <a:xfrm>
            <a:off x="685800" y="3147609"/>
            <a:ext cx="7772400" cy="78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buClr>
                <a:srgbClr val="A8122A"/>
              </a:buClr>
              <a:buSzPct val="100000"/>
              <a:buFont typeface="Merriweather"/>
              <a:buNone/>
              <a:defRPr sz="1800" i="1">
                <a:solidFill>
                  <a:srgbClr val="A8122A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algn="ctr" rtl="0">
              <a:spcBef>
                <a:spcPts val="0"/>
              </a:spcBef>
              <a:buClr>
                <a:srgbClr val="A8122A"/>
              </a:buClr>
              <a:buSzPct val="100000"/>
              <a:buFont typeface="Merriweather"/>
              <a:buNone/>
              <a:defRPr sz="1800" i="1">
                <a:solidFill>
                  <a:srgbClr val="A8122A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 algn="ctr" rtl="0">
              <a:spcBef>
                <a:spcPts val="0"/>
              </a:spcBef>
              <a:buClr>
                <a:srgbClr val="A8122A"/>
              </a:buClr>
              <a:buSzPct val="100000"/>
              <a:buFont typeface="Merriweather"/>
              <a:buNone/>
              <a:defRPr sz="1800" i="1">
                <a:solidFill>
                  <a:srgbClr val="A8122A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 algn="ctr" rtl="0">
              <a:spcBef>
                <a:spcPts val="0"/>
              </a:spcBef>
              <a:buClr>
                <a:srgbClr val="A8122A"/>
              </a:buClr>
              <a:buFont typeface="Merriweather"/>
              <a:buNone/>
              <a:defRPr i="1">
                <a:solidFill>
                  <a:srgbClr val="A8122A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 algn="ctr" rtl="0">
              <a:spcBef>
                <a:spcPts val="0"/>
              </a:spcBef>
              <a:buClr>
                <a:srgbClr val="A8122A"/>
              </a:buClr>
              <a:buFont typeface="Merriweather"/>
              <a:buNone/>
              <a:defRPr i="1">
                <a:solidFill>
                  <a:srgbClr val="A8122A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 algn="ctr" rtl="0">
              <a:spcBef>
                <a:spcPts val="0"/>
              </a:spcBef>
              <a:buClr>
                <a:srgbClr val="A8122A"/>
              </a:buClr>
              <a:buFont typeface="Merriweather"/>
              <a:buNone/>
              <a:defRPr i="1">
                <a:solidFill>
                  <a:srgbClr val="A8122A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 algn="ctr" rtl="0">
              <a:spcBef>
                <a:spcPts val="0"/>
              </a:spcBef>
              <a:buClr>
                <a:srgbClr val="A8122A"/>
              </a:buClr>
              <a:buFont typeface="Merriweather"/>
              <a:buNone/>
              <a:defRPr i="1">
                <a:solidFill>
                  <a:srgbClr val="A8122A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 algn="ctr" rtl="0">
              <a:spcBef>
                <a:spcPts val="0"/>
              </a:spcBef>
              <a:buClr>
                <a:srgbClr val="A8122A"/>
              </a:buClr>
              <a:buFont typeface="Merriweather"/>
              <a:buNone/>
              <a:defRPr i="1">
                <a:solidFill>
                  <a:srgbClr val="A8122A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 algn="ctr" rtl="0">
              <a:spcBef>
                <a:spcPts val="0"/>
              </a:spcBef>
              <a:buClr>
                <a:srgbClr val="A8122A"/>
              </a:buClr>
              <a:buFont typeface="Merriweather"/>
              <a:buNone/>
              <a:defRPr i="1">
                <a:solidFill>
                  <a:srgbClr val="A8122A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100" y="4346776"/>
            <a:ext cx="9144000" cy="796724"/>
          </a:xfrm>
          <a:prstGeom prst="rect">
            <a:avLst/>
          </a:prstGeom>
          <a:solidFill>
            <a:srgbClr val="F5F1E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457200" y="4346776"/>
            <a:ext cx="8229600" cy="796724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360"/>
              </a:spcBef>
              <a:buClr>
                <a:srgbClr val="A8122A"/>
              </a:buClr>
              <a:buSzPct val="100000"/>
              <a:buFont typeface="Merriweather"/>
              <a:buNone/>
              <a:defRPr sz="1400" i="1">
                <a:solidFill>
                  <a:srgbClr val="A8122A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 light">
    <p:bg>
      <p:bgPr>
        <a:solidFill>
          <a:srgbClr val="F5F1E0"/>
        </a:solidFill>
        <a:effectLst/>
      </p:bgPr>
    </p:bg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450900" y="328501"/>
            <a:ext cx="8242200" cy="4486499"/>
          </a:xfrm>
          <a:prstGeom prst="rect">
            <a:avLst/>
          </a:prstGeom>
          <a:noFill/>
          <a:ln w="9525" cap="flat" cmpd="sng">
            <a:solidFill>
              <a:srgbClr val="22222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" name="Shape 50"/>
          <p:cNvSpPr/>
          <p:nvPr/>
        </p:nvSpPr>
        <p:spPr>
          <a:xfrm>
            <a:off x="528600" y="389475"/>
            <a:ext cx="8086800" cy="4364550"/>
          </a:xfrm>
          <a:prstGeom prst="rect">
            <a:avLst/>
          </a:prstGeom>
          <a:noFill/>
          <a:ln w="28575" cap="flat" cmpd="sng">
            <a:solidFill>
              <a:srgbClr val="22222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810301" y="556800"/>
            <a:ext cx="5523599" cy="477900"/>
          </a:xfrm>
          <a:prstGeom prst="rect">
            <a:avLst/>
          </a:prstGeom>
          <a:solidFill>
            <a:srgbClr val="222222"/>
          </a:solidFill>
          <a:ln>
            <a:noFill/>
          </a:ln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Clr>
                <a:srgbClr val="FFFFFF"/>
              </a:buClr>
              <a:buSzPct val="100000"/>
              <a:buFont typeface="Merriweather"/>
              <a:buNone/>
              <a:defRPr sz="1600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algn="ctr">
              <a:spcBef>
                <a:spcPts val="0"/>
              </a:spcBef>
              <a:buClr>
                <a:srgbClr val="FFFFFF"/>
              </a:buClr>
              <a:buSzPct val="100000"/>
              <a:buFont typeface="Merriweather"/>
              <a:buNone/>
              <a:defRPr sz="1600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 algn="ctr">
              <a:spcBef>
                <a:spcPts val="0"/>
              </a:spcBef>
              <a:buClr>
                <a:srgbClr val="FFFFFF"/>
              </a:buClr>
              <a:buSzPct val="100000"/>
              <a:buFont typeface="Merriweather"/>
              <a:buNone/>
              <a:defRPr sz="1600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 algn="ctr">
              <a:spcBef>
                <a:spcPts val="0"/>
              </a:spcBef>
              <a:buClr>
                <a:srgbClr val="FFFFFF"/>
              </a:buClr>
              <a:buSzPct val="100000"/>
              <a:buFont typeface="Merriweather"/>
              <a:buNone/>
              <a:defRPr sz="1600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 algn="ctr">
              <a:spcBef>
                <a:spcPts val="0"/>
              </a:spcBef>
              <a:buClr>
                <a:srgbClr val="FFFFFF"/>
              </a:buClr>
              <a:buSzPct val="100000"/>
              <a:buFont typeface="Merriweather"/>
              <a:buNone/>
              <a:defRPr sz="1600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 algn="ctr">
              <a:spcBef>
                <a:spcPts val="0"/>
              </a:spcBef>
              <a:buClr>
                <a:srgbClr val="FFFFFF"/>
              </a:buClr>
              <a:buSzPct val="100000"/>
              <a:buFont typeface="Merriweather"/>
              <a:buNone/>
              <a:defRPr sz="1600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 algn="ctr">
              <a:spcBef>
                <a:spcPts val="0"/>
              </a:spcBef>
              <a:buClr>
                <a:srgbClr val="FFFFFF"/>
              </a:buClr>
              <a:buSzPct val="100000"/>
              <a:buFont typeface="Merriweather"/>
              <a:buNone/>
              <a:defRPr sz="1600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 algn="ctr">
              <a:spcBef>
                <a:spcPts val="0"/>
              </a:spcBef>
              <a:buClr>
                <a:srgbClr val="FFFFFF"/>
              </a:buClr>
              <a:buSzPct val="100000"/>
              <a:buFont typeface="Merriweather"/>
              <a:buNone/>
              <a:defRPr sz="1600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 algn="ctr">
              <a:spcBef>
                <a:spcPts val="0"/>
              </a:spcBef>
              <a:buClr>
                <a:srgbClr val="FFFFFF"/>
              </a:buClr>
              <a:buSzPct val="100000"/>
              <a:buFont typeface="Merriweather"/>
              <a:buNone/>
              <a:defRPr sz="1600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7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600"/>
              </a:spcBef>
              <a:buClr>
                <a:srgbClr val="222222"/>
              </a:buClr>
              <a:buSzPct val="100000"/>
              <a:buFont typeface="Raleway"/>
              <a:buChar char="◉"/>
              <a:defRPr sz="2600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480"/>
              </a:spcBef>
              <a:buClr>
                <a:srgbClr val="222222"/>
              </a:buClr>
              <a:buSzPct val="100000"/>
              <a:buFont typeface="Raleway"/>
              <a:defRPr sz="2000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480"/>
              </a:spcBef>
              <a:buClr>
                <a:srgbClr val="222222"/>
              </a:buClr>
              <a:buSzPct val="100000"/>
              <a:buFont typeface="Raleway"/>
              <a:defRPr sz="2000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360"/>
              </a:spcBef>
              <a:buClr>
                <a:srgbClr val="222222"/>
              </a:buClr>
              <a:buSzPct val="100000"/>
              <a:buFont typeface="Raleway"/>
              <a:defRPr sz="1600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360"/>
              </a:spcBef>
              <a:buClr>
                <a:srgbClr val="222222"/>
              </a:buClr>
              <a:buSzPct val="100000"/>
              <a:buFont typeface="Raleway"/>
              <a:defRPr sz="1600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360"/>
              </a:spcBef>
              <a:buClr>
                <a:srgbClr val="222222"/>
              </a:buClr>
              <a:buSzPct val="100000"/>
              <a:buFont typeface="Raleway"/>
              <a:defRPr sz="1600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360"/>
              </a:spcBef>
              <a:buClr>
                <a:srgbClr val="222222"/>
              </a:buClr>
              <a:buSzPct val="100000"/>
              <a:buFont typeface="Raleway"/>
              <a:defRPr sz="1600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360"/>
              </a:spcBef>
              <a:buClr>
                <a:srgbClr val="222222"/>
              </a:buClr>
              <a:buSzPct val="100000"/>
              <a:buFont typeface="Raleway"/>
              <a:defRPr sz="1600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360"/>
              </a:spcBef>
              <a:buClr>
                <a:srgbClr val="222222"/>
              </a:buClr>
              <a:buSzPct val="100000"/>
              <a:buFont typeface="Raleway"/>
              <a:defRPr sz="1600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5" r:id="rId3"/>
    <p:sldLayoutId id="2147483656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ctrTitle"/>
          </p:nvPr>
        </p:nvSpPr>
        <p:spPr>
          <a:xfrm>
            <a:off x="1944450" y="1831388"/>
            <a:ext cx="5255100" cy="1480725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6600" dirty="0" smtClean="0">
                <a:latin typeface="Century" panose="02040604050505020304" pitchFamily="18" charset="0"/>
              </a:rPr>
              <a:t>Resumo</a:t>
            </a:r>
            <a:endParaRPr lang="en" sz="6600" dirty="0">
              <a:latin typeface="Century" panose="02040604050505020304" pitchFamily="18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39217"/>
            <a:ext cx="433499" cy="721488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223627" y="411510"/>
            <a:ext cx="6696745" cy="1592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pt-BR" sz="1300" b="1" dirty="0" smtClean="0">
              <a:solidFill>
                <a:schemeClr val="tx1"/>
              </a:solidFill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300" b="1" dirty="0" smtClean="0">
                <a:solidFill>
                  <a:schemeClr val="tx1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UNIVERSIDADE </a:t>
            </a:r>
            <a:r>
              <a:rPr lang="pt-BR" sz="1300" b="1" dirty="0">
                <a:solidFill>
                  <a:schemeClr val="tx1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FEDERAL DE ALAGOAS</a:t>
            </a:r>
            <a:br>
              <a:rPr lang="pt-BR" sz="1300" b="1" dirty="0">
                <a:solidFill>
                  <a:schemeClr val="tx1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</a:br>
            <a:r>
              <a:rPr lang="pt-BR" sz="1300" b="1" dirty="0" smtClean="0">
                <a:solidFill>
                  <a:schemeClr val="tx1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PAESPE Jr.</a:t>
            </a:r>
            <a:br>
              <a:rPr lang="pt-BR" sz="1300" b="1" dirty="0" smtClean="0">
                <a:solidFill>
                  <a:schemeClr val="tx1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</a:br>
            <a:r>
              <a:rPr lang="pt-BR" sz="1300" b="1" dirty="0" smtClean="0">
                <a:solidFill>
                  <a:schemeClr val="tx1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PET LETRAS</a:t>
            </a:r>
            <a:endParaRPr lang="pt-BR" sz="1300" b="1" dirty="0" smtClean="0">
              <a:solidFill>
                <a:schemeClr val="tx1"/>
              </a:solidFill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pt-BR" sz="1300" b="1" dirty="0" smtClean="0">
              <a:solidFill>
                <a:schemeClr val="accent6">
                  <a:lumMod val="20000"/>
                  <a:lumOff val="80000"/>
                </a:schemeClr>
              </a:solidFill>
              <a:latin typeface="Century" panose="020406040505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727683" y="3651870"/>
            <a:ext cx="5688632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b="1" dirty="0" smtClean="0">
                <a:solidFill>
                  <a:schemeClr val="bg1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Leitura </a:t>
            </a:r>
            <a:r>
              <a:rPr lang="pt-BR" b="1" dirty="0">
                <a:solidFill>
                  <a:schemeClr val="bg1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e Produção de Textos em </a:t>
            </a:r>
            <a:r>
              <a:rPr lang="pt-BR" b="1" dirty="0" smtClean="0">
                <a:solidFill>
                  <a:schemeClr val="bg1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LP</a:t>
            </a:r>
          </a:p>
          <a:p>
            <a:pPr algn="ctr">
              <a:lnSpc>
                <a:spcPct val="150000"/>
              </a:lnSpc>
            </a:pPr>
            <a:endParaRPr lang="pt-BR" b="1" dirty="0">
              <a:solidFill>
                <a:schemeClr val="bg1"/>
              </a:solidFill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b="1" dirty="0" err="1" smtClean="0">
                <a:solidFill>
                  <a:schemeClr val="bg1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Profs</a:t>
            </a:r>
            <a:r>
              <a:rPr lang="pt-BR" b="1" dirty="0" smtClean="0">
                <a:solidFill>
                  <a:schemeClr val="bg1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: Cinthya Débora</a:t>
            </a:r>
          </a:p>
          <a:p>
            <a:pPr algn="ctr">
              <a:lnSpc>
                <a:spcPct val="150000"/>
              </a:lnSpc>
            </a:pPr>
            <a:r>
              <a:rPr lang="pt-BR" b="1" dirty="0" smtClean="0">
                <a:solidFill>
                  <a:schemeClr val="bg1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João Moreira</a:t>
            </a:r>
            <a:endParaRPr lang="pt-BR" b="1" dirty="0">
              <a:solidFill>
                <a:schemeClr val="bg1"/>
              </a:solidFill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pt-BR" b="1" dirty="0">
              <a:solidFill>
                <a:schemeClr val="bg1"/>
              </a:solidFill>
              <a:latin typeface="Century" panose="020406040505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Resultado de imagem para paesp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00197"/>
            <a:ext cx="897550" cy="62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sultado de imagem para pet letra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14292"/>
            <a:ext cx="813475" cy="608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733426" y="1707654"/>
            <a:ext cx="77048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3200" dirty="0" smtClean="0">
                <a:latin typeface="Century" panose="02040604050505020304" pitchFamily="18" charset="0"/>
              </a:rPr>
              <a:t>Exclua comentários, exemplos, descrições etc.</a:t>
            </a:r>
          </a:p>
        </p:txBody>
      </p:sp>
    </p:spTree>
    <p:extLst>
      <p:ext uri="{BB962C8B-B14F-4D97-AF65-F5344CB8AC3E}">
        <p14:creationId xmlns:p14="http://schemas.microsoft.com/office/powerpoint/2010/main" val="65751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2355726"/>
            <a:ext cx="8640960" cy="796724"/>
          </a:xfrm>
        </p:spPr>
        <p:txBody>
          <a:bodyPr/>
          <a:lstStyle/>
          <a:p>
            <a:pPr algn="l"/>
            <a:r>
              <a:rPr lang="pt-BR" sz="28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Exemplo:</a:t>
            </a:r>
          </a:p>
          <a:p>
            <a:pPr algn="l"/>
            <a:endParaRPr lang="pt-BR" sz="20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O </a:t>
            </a:r>
            <a:r>
              <a:rPr lang="pt-BR" sz="2000" i="0" dirty="0">
                <a:solidFill>
                  <a:srgbClr val="FF0000"/>
                </a:solidFill>
                <a:latin typeface="Century" panose="02040604050505020304" pitchFamily="18" charset="0"/>
              </a:rPr>
              <a:t>reflorestamento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 tornou-se 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uma atividade 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em expansão no país, servida 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por pesquisas 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minuciosas e alta tecnologia. Duas empresas paulistas 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exemplificam bem 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até que ponto chegou o desenvolvimento no setor. Uma delas exporta, 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para 40 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países, cerca de 15 milhões de dólares anuais de chapas, portas e divisórias. 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A outra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, 20 milhões de dólares em chapas e fibra prensada para os Estados 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Unidos e 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a Europa. O faturamento bruto das indústrias que utilizam 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madeira (predominantemente 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oriunda de reflorestamentos) como matéria- prima chegou 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a um 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terço do faturamento bruto da indústria automobilística. Apenas uma 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empresa mineira 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plantou, até 1979, 250 milhões de eucaliptos (DESED 70, 1980). </a:t>
            </a:r>
          </a:p>
          <a:p>
            <a:pPr algn="l"/>
            <a:endParaRPr lang="pt-BR" sz="3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l"/>
            <a:endParaRPr lang="pt-BR" sz="3200" i="0" dirty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60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2355726"/>
            <a:ext cx="8640960" cy="796724"/>
          </a:xfrm>
        </p:spPr>
        <p:txBody>
          <a:bodyPr/>
          <a:lstStyle/>
          <a:p>
            <a:pPr algn="l"/>
            <a:r>
              <a:rPr lang="pt-BR" sz="28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Exemplo:</a:t>
            </a:r>
          </a:p>
          <a:p>
            <a:pPr algn="l"/>
            <a:endParaRPr lang="pt-BR" sz="20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O </a:t>
            </a:r>
            <a:r>
              <a:rPr lang="pt-BR" sz="2000" i="0" dirty="0">
                <a:solidFill>
                  <a:srgbClr val="FF0000"/>
                </a:solidFill>
                <a:latin typeface="Century" panose="02040604050505020304" pitchFamily="18" charset="0"/>
              </a:rPr>
              <a:t>reflorestamento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 tornou-se 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uma atividade 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em expansão no país, servida 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por pesquisas 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minuciosas e alta tecnologia. </a:t>
            </a:r>
            <a:r>
              <a:rPr lang="pt-BR" sz="2000" i="0" strike="sngStrike" dirty="0">
                <a:solidFill>
                  <a:schemeClr val="tx1"/>
                </a:solidFill>
                <a:latin typeface="Century" panose="02040604050505020304" pitchFamily="18" charset="0"/>
              </a:rPr>
              <a:t>Duas empresas paulistas </a:t>
            </a:r>
            <a:r>
              <a:rPr lang="pt-BR" sz="2000" i="0" strike="sngStrike" dirty="0" smtClean="0">
                <a:solidFill>
                  <a:srgbClr val="FF0000"/>
                </a:solidFill>
                <a:latin typeface="Century" panose="02040604050505020304" pitchFamily="18" charset="0"/>
              </a:rPr>
              <a:t>exemplificam</a:t>
            </a:r>
            <a:r>
              <a:rPr lang="pt-BR" sz="2000" i="0" strike="sngStrike" dirty="0" smtClean="0">
                <a:solidFill>
                  <a:schemeClr val="tx1"/>
                </a:solidFill>
                <a:latin typeface="Century" panose="02040604050505020304" pitchFamily="18" charset="0"/>
              </a:rPr>
              <a:t> bem </a:t>
            </a:r>
            <a:r>
              <a:rPr lang="pt-BR" sz="2000" i="0" strike="sngStrike" dirty="0">
                <a:solidFill>
                  <a:schemeClr val="tx1"/>
                </a:solidFill>
                <a:latin typeface="Century" panose="02040604050505020304" pitchFamily="18" charset="0"/>
              </a:rPr>
              <a:t>até que ponto chegou o desenvolvimento no setor. Uma delas exporta, </a:t>
            </a:r>
            <a:r>
              <a:rPr lang="pt-BR" sz="2000" i="0" strike="sngStrike" dirty="0" smtClean="0">
                <a:solidFill>
                  <a:schemeClr val="tx1"/>
                </a:solidFill>
                <a:latin typeface="Century" panose="02040604050505020304" pitchFamily="18" charset="0"/>
              </a:rPr>
              <a:t>para 40 </a:t>
            </a:r>
            <a:r>
              <a:rPr lang="pt-BR" sz="2000" i="0" strike="sngStrike" dirty="0">
                <a:solidFill>
                  <a:schemeClr val="tx1"/>
                </a:solidFill>
                <a:latin typeface="Century" panose="02040604050505020304" pitchFamily="18" charset="0"/>
              </a:rPr>
              <a:t>países, cerca de 15 milhões de dólares anuais de chapas, portas e divisórias. </a:t>
            </a:r>
            <a:r>
              <a:rPr lang="pt-BR" sz="2000" i="0" strike="sngStrike" dirty="0" smtClean="0">
                <a:solidFill>
                  <a:schemeClr val="tx1"/>
                </a:solidFill>
                <a:latin typeface="Century" panose="02040604050505020304" pitchFamily="18" charset="0"/>
              </a:rPr>
              <a:t>A outra</a:t>
            </a:r>
            <a:r>
              <a:rPr lang="pt-BR" sz="2000" i="0" strike="sngStrike" dirty="0">
                <a:solidFill>
                  <a:schemeClr val="tx1"/>
                </a:solidFill>
                <a:latin typeface="Century" panose="02040604050505020304" pitchFamily="18" charset="0"/>
              </a:rPr>
              <a:t>, 20 milhões de dólares em chapas e fibra prensada para os Estados </a:t>
            </a:r>
            <a:r>
              <a:rPr lang="pt-BR" sz="2000" i="0" strike="sngStrike" dirty="0" smtClean="0">
                <a:solidFill>
                  <a:schemeClr val="tx1"/>
                </a:solidFill>
                <a:latin typeface="Century" panose="02040604050505020304" pitchFamily="18" charset="0"/>
              </a:rPr>
              <a:t>Unidos e </a:t>
            </a:r>
            <a:r>
              <a:rPr lang="pt-BR" sz="2000" i="0" strike="sngStrike" dirty="0">
                <a:solidFill>
                  <a:schemeClr val="tx1"/>
                </a:solidFill>
                <a:latin typeface="Century" panose="02040604050505020304" pitchFamily="18" charset="0"/>
              </a:rPr>
              <a:t>a Europa. 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O faturamento bruto das indústrias que utilizam 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(essa) madeira </a:t>
            </a:r>
            <a:r>
              <a:rPr lang="pt-BR" sz="2000" i="0" strike="sngStrike" dirty="0" smtClean="0">
                <a:solidFill>
                  <a:schemeClr val="tx1"/>
                </a:solidFill>
                <a:latin typeface="Century" panose="02040604050505020304" pitchFamily="18" charset="0"/>
              </a:rPr>
              <a:t>(predominantemente </a:t>
            </a:r>
            <a:r>
              <a:rPr lang="pt-BR" sz="2000" i="0" strike="sngStrike" dirty="0">
                <a:solidFill>
                  <a:schemeClr val="tx1"/>
                </a:solidFill>
                <a:latin typeface="Century" panose="02040604050505020304" pitchFamily="18" charset="0"/>
              </a:rPr>
              <a:t>oriunda de reflorestamentos) 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como matéria- prima chegou 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a um 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terço do faturamento bruto da indústria automobilística. </a:t>
            </a:r>
            <a:r>
              <a:rPr lang="pt-BR" sz="2000" i="0" strike="sngStrike" dirty="0">
                <a:solidFill>
                  <a:schemeClr val="tx1"/>
                </a:solidFill>
                <a:latin typeface="Century" panose="02040604050505020304" pitchFamily="18" charset="0"/>
              </a:rPr>
              <a:t>Apenas uma </a:t>
            </a:r>
            <a:r>
              <a:rPr lang="pt-BR" sz="2000" i="0" strike="sngStrike" dirty="0" smtClean="0">
                <a:solidFill>
                  <a:schemeClr val="tx1"/>
                </a:solidFill>
                <a:latin typeface="Century" panose="02040604050505020304" pitchFamily="18" charset="0"/>
              </a:rPr>
              <a:t>empresa mineira </a:t>
            </a:r>
            <a:r>
              <a:rPr lang="pt-BR" sz="2000" i="0" strike="sngStrike" dirty="0">
                <a:solidFill>
                  <a:schemeClr val="tx1"/>
                </a:solidFill>
                <a:latin typeface="Century" panose="02040604050505020304" pitchFamily="18" charset="0"/>
              </a:rPr>
              <a:t>plantou, até 1979, 250 milhões de eucaliptos 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(DESED 70, 1980). </a:t>
            </a:r>
          </a:p>
          <a:p>
            <a:pPr algn="l"/>
            <a:endParaRPr lang="pt-BR" sz="3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l"/>
            <a:endParaRPr lang="pt-BR" sz="3200" i="0" dirty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97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ctrTitle"/>
          </p:nvPr>
        </p:nvSpPr>
        <p:spPr>
          <a:xfrm>
            <a:off x="395536" y="1491630"/>
            <a:ext cx="8352928" cy="179328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pt-BR" sz="6600" b="1" dirty="0" smtClean="0">
                <a:latin typeface="Century" panose="02040604050505020304" pitchFamily="18" charset="0"/>
              </a:rPr>
              <a:t>Dica</a:t>
            </a:r>
            <a:r>
              <a:rPr lang="en" sz="6600" b="1" dirty="0" smtClean="0">
                <a:latin typeface="Century" panose="02040604050505020304" pitchFamily="18" charset="0"/>
              </a:rPr>
              <a:t> 2</a:t>
            </a:r>
            <a:endParaRPr lang="en" sz="6600" b="1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21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395536" y="1203598"/>
            <a:ext cx="8280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3600" dirty="0">
                <a:latin typeface="Century" panose="02040604050505020304" pitchFamily="18" charset="0"/>
              </a:rPr>
              <a:t>“Organizar as ideias fundamentais do texto original num discurso seu, coeso e coerente”</a:t>
            </a:r>
            <a:endParaRPr lang="pt-BR" sz="2800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84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733426" y="1707654"/>
            <a:ext cx="77048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3200" dirty="0" smtClean="0">
                <a:latin typeface="Century" panose="02040604050505020304" pitchFamily="18" charset="0"/>
              </a:rPr>
              <a:t>Depois que você selecionou as partes importantes, costure seu texto utilizando os recursos coesivos.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8136" y="348902"/>
            <a:ext cx="6675437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35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179512" y="1995686"/>
            <a:ext cx="8640960" cy="796724"/>
          </a:xfrm>
        </p:spPr>
        <p:txBody>
          <a:bodyPr/>
          <a:lstStyle/>
          <a:p>
            <a:pPr algn="just"/>
            <a:r>
              <a:rPr lang="pt-BR" sz="25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Exemplo: </a:t>
            </a:r>
          </a:p>
          <a:p>
            <a:pPr algn="just"/>
            <a:endParaRPr lang="pt-BR" sz="25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500" i="0" dirty="0">
                <a:solidFill>
                  <a:schemeClr val="tx1"/>
                </a:solidFill>
                <a:latin typeface="Century" panose="02040604050505020304" pitchFamily="18" charset="0"/>
              </a:rPr>
              <a:t> </a:t>
            </a:r>
            <a:r>
              <a:rPr lang="pt-BR" sz="2500" i="0" dirty="0" err="1">
                <a:solidFill>
                  <a:schemeClr val="tx1"/>
                </a:solidFill>
                <a:latin typeface="Century" panose="02040604050505020304" pitchFamily="18" charset="0"/>
              </a:rPr>
              <a:t>Angela</a:t>
            </a:r>
            <a:r>
              <a:rPr lang="pt-BR" sz="2500" i="0" dirty="0">
                <a:solidFill>
                  <a:schemeClr val="tx1"/>
                </a:solidFill>
                <a:latin typeface="Century" panose="02040604050505020304" pitchFamily="18" charset="0"/>
              </a:rPr>
              <a:t> </a:t>
            </a:r>
            <a:r>
              <a:rPr lang="pt-BR" sz="2500" i="0" dirty="0" err="1">
                <a:solidFill>
                  <a:schemeClr val="tx1"/>
                </a:solidFill>
                <a:latin typeface="Century" panose="02040604050505020304" pitchFamily="18" charset="0"/>
              </a:rPr>
              <a:t>Kleiman</a:t>
            </a:r>
            <a:r>
              <a:rPr lang="pt-BR" sz="2500" i="0" dirty="0">
                <a:solidFill>
                  <a:schemeClr val="tx1"/>
                </a:solidFill>
                <a:latin typeface="Century" panose="02040604050505020304" pitchFamily="18" charset="0"/>
              </a:rPr>
              <a:t>, no livro </a:t>
            </a:r>
            <a:r>
              <a:rPr lang="pt-BR" sz="2500" dirty="0">
                <a:solidFill>
                  <a:schemeClr val="tx1"/>
                </a:solidFill>
                <a:latin typeface="Century" panose="02040604050505020304" pitchFamily="18" charset="0"/>
              </a:rPr>
              <a:t>Texto e leitor: aspectos cognitivos da leitura</a:t>
            </a:r>
            <a:r>
              <a:rPr lang="pt-BR" sz="2500" i="0" dirty="0">
                <a:solidFill>
                  <a:schemeClr val="tx1"/>
                </a:solidFill>
                <a:latin typeface="Century" panose="02040604050505020304" pitchFamily="18" charset="0"/>
              </a:rPr>
              <a:t>, preocupa-se em </a:t>
            </a:r>
            <a:r>
              <a:rPr lang="pt-BR" sz="2500" i="0" dirty="0">
                <a:solidFill>
                  <a:srgbClr val="FF0000"/>
                </a:solidFill>
                <a:latin typeface="Century" panose="02040604050505020304" pitchFamily="18" charset="0"/>
              </a:rPr>
              <a:t>explorar o processo que envolve a compreensão e leitura de textos escritos</a:t>
            </a:r>
            <a:r>
              <a:rPr lang="pt-BR" sz="2500" i="0" dirty="0">
                <a:solidFill>
                  <a:schemeClr val="tx1"/>
                </a:solidFill>
                <a:latin typeface="Century" panose="02040604050505020304" pitchFamily="18" charset="0"/>
              </a:rPr>
              <a:t>. Adotando uma abordagem que entende a construção de sentidos como processo de interação entre autor, leitor e texto, a autora </a:t>
            </a:r>
            <a:r>
              <a:rPr lang="pt-BR" sz="2500" i="0" dirty="0">
                <a:solidFill>
                  <a:srgbClr val="FF0000"/>
                </a:solidFill>
                <a:latin typeface="Century" panose="02040604050505020304" pitchFamily="18" charset="0"/>
              </a:rPr>
              <a:t>oferece subsídios </a:t>
            </a:r>
            <a:r>
              <a:rPr lang="pt-BR" sz="2500" i="0" dirty="0">
                <a:solidFill>
                  <a:schemeClr val="tx1"/>
                </a:solidFill>
                <a:latin typeface="Century" panose="02040604050505020304" pitchFamily="18" charset="0"/>
              </a:rPr>
              <a:t>a professores e alunos </a:t>
            </a:r>
            <a:r>
              <a:rPr lang="pt-BR" sz="25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universitários, </a:t>
            </a:r>
            <a:r>
              <a:rPr lang="pt-BR" sz="2500" i="0" dirty="0">
                <a:solidFill>
                  <a:srgbClr val="FF0000"/>
                </a:solidFill>
                <a:latin typeface="Century" panose="02040604050505020304" pitchFamily="18" charset="0"/>
              </a:rPr>
              <a:t>para reflexão sobre os aspectos que constituem o ato de ler</a:t>
            </a:r>
            <a:r>
              <a:rPr lang="pt-BR" sz="25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.</a:t>
            </a:r>
            <a:endParaRPr lang="pt-BR" sz="25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5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31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179512" y="1995686"/>
            <a:ext cx="8640960" cy="796724"/>
          </a:xfrm>
        </p:spPr>
        <p:txBody>
          <a:bodyPr/>
          <a:lstStyle/>
          <a:p>
            <a:pPr algn="just"/>
            <a:r>
              <a:rPr lang="pt-BR" sz="2500" i="0" dirty="0" err="1" smtClean="0">
                <a:solidFill>
                  <a:schemeClr val="tx1"/>
                </a:solidFill>
                <a:latin typeface="Century" panose="02040604050505020304" pitchFamily="18" charset="0"/>
              </a:rPr>
              <a:t>Kleiman</a:t>
            </a:r>
            <a:r>
              <a:rPr lang="pt-BR" sz="25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 </a:t>
            </a:r>
            <a:r>
              <a:rPr lang="pt-BR" sz="2500" i="0" dirty="0">
                <a:solidFill>
                  <a:schemeClr val="tx1"/>
                </a:solidFill>
                <a:latin typeface="Century" panose="02040604050505020304" pitchFamily="18" charset="0"/>
              </a:rPr>
              <a:t>defende a tese que a compreensão de um texto tem por característica a </a:t>
            </a:r>
            <a:r>
              <a:rPr lang="pt-BR" sz="2500" i="0" dirty="0">
                <a:solidFill>
                  <a:srgbClr val="FF0000"/>
                </a:solidFill>
                <a:latin typeface="Century" panose="02040604050505020304" pitchFamily="18" charset="0"/>
              </a:rPr>
              <a:t>utilização dos conhecimentos prévios do leitor</a:t>
            </a:r>
            <a:r>
              <a:rPr lang="pt-BR" sz="2500" i="0" dirty="0">
                <a:solidFill>
                  <a:schemeClr val="tx1"/>
                </a:solidFill>
                <a:latin typeface="Century" panose="02040604050505020304" pitchFamily="18" charset="0"/>
              </a:rPr>
              <a:t> - linguístico, textual e de mundo- que contribui no sentido do que é lido. </a:t>
            </a:r>
          </a:p>
          <a:p>
            <a:pPr algn="just"/>
            <a:endParaRPr lang="pt-BR" sz="25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5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5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45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179512" y="1995686"/>
            <a:ext cx="8640960" cy="796724"/>
          </a:xfrm>
        </p:spPr>
        <p:txBody>
          <a:bodyPr/>
          <a:lstStyle/>
          <a:p>
            <a:pPr algn="just"/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Exemplo: </a:t>
            </a: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 Luiz Antônio </a:t>
            </a:r>
            <a:r>
              <a:rPr lang="pt-BR" sz="2200" i="0" dirty="0" err="1">
                <a:solidFill>
                  <a:schemeClr val="tx1"/>
                </a:solidFill>
                <a:latin typeface="Century" panose="02040604050505020304" pitchFamily="18" charset="0"/>
              </a:rPr>
              <a:t>Marcuschi</a:t>
            </a:r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, no livro </a:t>
            </a:r>
            <a:r>
              <a:rPr lang="pt-BR" sz="2200" dirty="0">
                <a:solidFill>
                  <a:schemeClr val="tx1"/>
                </a:solidFill>
                <a:latin typeface="Century" panose="02040604050505020304" pitchFamily="18" charset="0"/>
              </a:rPr>
              <a:t>Da fala para escrita: atividades de </a:t>
            </a:r>
            <a:r>
              <a:rPr lang="pt-BR" sz="2200" dirty="0" err="1">
                <a:solidFill>
                  <a:schemeClr val="tx1"/>
                </a:solidFill>
                <a:latin typeface="Century" panose="02040604050505020304" pitchFamily="18" charset="0"/>
              </a:rPr>
              <a:t>retextualização</a:t>
            </a:r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, especificamente no capítulo sobre </a:t>
            </a:r>
            <a:r>
              <a:rPr lang="pt-BR" sz="2200" dirty="0">
                <a:solidFill>
                  <a:schemeClr val="tx1"/>
                </a:solidFill>
                <a:latin typeface="Century" panose="02040604050505020304" pitchFamily="18" charset="0"/>
              </a:rPr>
              <a:t>Oralidade e Letramento</a:t>
            </a:r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, </a:t>
            </a:r>
            <a:r>
              <a:rPr lang="pt-BR" sz="22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ressalta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 </a:t>
            </a:r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que hoje tanto oralidade como letramento podem ser vistos como atividades interativas e complementares na conjuntura das práticas sociais e culturais e não mais como uma relação dicotômica como se pensava, </a:t>
            </a:r>
            <a:r>
              <a:rPr lang="pt-BR" sz="2200" i="0" dirty="0">
                <a:solidFill>
                  <a:srgbClr val="FF0000"/>
                </a:solidFill>
                <a:latin typeface="Century" panose="02040604050505020304" pitchFamily="18" charset="0"/>
              </a:rPr>
              <a:t>já que </a:t>
            </a:r>
            <a:r>
              <a:rPr lang="pt-BR" sz="2200" b="1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" panose="02040604050505020304" pitchFamily="18" charset="0"/>
              </a:rPr>
              <a:t>essas dimensões</a:t>
            </a:r>
            <a:r>
              <a:rPr lang="pt-BR" sz="2200" b="1" i="0" dirty="0">
                <a:solidFill>
                  <a:schemeClr val="tx1"/>
                </a:solidFill>
                <a:latin typeface="Century" panose="02040604050505020304" pitchFamily="18" charset="0"/>
              </a:rPr>
              <a:t> </a:t>
            </a:r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possuem especificidades particulares, </a:t>
            </a:r>
            <a:r>
              <a:rPr lang="pt-BR" sz="2200" i="0" dirty="0">
                <a:solidFill>
                  <a:srgbClr val="FF0000"/>
                </a:solidFill>
                <a:latin typeface="Century" panose="02040604050505020304" pitchFamily="18" charset="0"/>
              </a:rPr>
              <a:t>mas</a:t>
            </a:r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 não podem ser consideradas absolutamente opostas. </a:t>
            </a:r>
            <a:r>
              <a:rPr lang="pt-BR" sz="2200" i="0" dirty="0">
                <a:solidFill>
                  <a:srgbClr val="FF0000"/>
                </a:solidFill>
                <a:latin typeface="Century" panose="02040604050505020304" pitchFamily="18" charset="0"/>
              </a:rPr>
              <a:t>Por isso</a:t>
            </a:r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, </a:t>
            </a:r>
            <a:r>
              <a:rPr lang="pt-BR" sz="2200" i="0" dirty="0" err="1">
                <a:solidFill>
                  <a:schemeClr val="tx1"/>
                </a:solidFill>
                <a:latin typeface="Century" panose="02040604050505020304" pitchFamily="18" charset="0"/>
              </a:rPr>
              <a:t>Marcuschi</a:t>
            </a:r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 levanta quatro tendências/visões de estudos que se interessam a explicar essa relação, </a:t>
            </a:r>
            <a:r>
              <a:rPr lang="pt-BR" sz="2200" i="0" dirty="0">
                <a:solidFill>
                  <a:srgbClr val="FF0000"/>
                </a:solidFill>
                <a:latin typeface="Century" panose="02040604050505020304" pitchFamily="18" charset="0"/>
              </a:rPr>
              <a:t>com isso </a:t>
            </a:r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pretende-se evitar cair num tratamento que tencione a oposição. </a:t>
            </a:r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06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179512" y="1995686"/>
            <a:ext cx="8640960" cy="796724"/>
          </a:xfrm>
        </p:spPr>
        <p:txBody>
          <a:bodyPr/>
          <a:lstStyle/>
          <a:p>
            <a:pPr algn="just"/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Exemplo: </a:t>
            </a:r>
          </a:p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Roberto da Matta </a:t>
            </a:r>
            <a:r>
              <a:rPr lang="pt-BR" sz="22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inicia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 seu texto “A casa e a rua” mostrando que os antropólogos sociais, por estarem em contato com sistemas sociais diferentes, tomam consciência que as modalidades de ordenação espacial são diversas. </a:t>
            </a:r>
            <a:r>
              <a:rPr lang="pt-BR" sz="22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Em seguida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, o autor compara Tóquio as cidades brasileiras do interior, que tem um sistema de endereço pessoalizado (...) </a:t>
            </a:r>
            <a:r>
              <a:rPr lang="pt-BR" sz="22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Por fim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, ele aponta o contraste desse sistema as cidades norte – americanas, onde as coordenadas são guiadas por questões geográficas, portanto mais racionais. </a:t>
            </a:r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1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771550"/>
            <a:ext cx="799027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 smtClean="0">
                <a:latin typeface="Century" panose="02040604050505020304" pitchFamily="18" charset="0"/>
              </a:rPr>
              <a:t>O que é</a:t>
            </a:r>
            <a:r>
              <a:rPr lang="pt-BR" sz="4000" i="1" dirty="0" smtClean="0">
                <a:latin typeface="Century" panose="02040604050505020304" pitchFamily="18" charset="0"/>
              </a:rPr>
              <a:t> Resumo?</a:t>
            </a:r>
          </a:p>
          <a:p>
            <a:pPr algn="ctr"/>
            <a:endParaRPr lang="pt-BR" sz="3200" dirty="0" smtClean="0">
              <a:latin typeface="Century" panose="02040604050505020304" pitchFamily="18" charset="0"/>
            </a:endParaRPr>
          </a:p>
          <a:p>
            <a:pPr algn="just"/>
            <a:r>
              <a:rPr lang="pt-BR" sz="3200" dirty="0" smtClean="0">
                <a:latin typeface="Century" panose="02040604050505020304" pitchFamily="18" charset="0"/>
              </a:rPr>
              <a:t>“Resumo </a:t>
            </a:r>
            <a:r>
              <a:rPr lang="pt-BR" sz="3200" dirty="0">
                <a:latin typeface="Century" panose="02040604050505020304" pitchFamily="18" charset="0"/>
              </a:rPr>
              <a:t>é a condensação de um texto, inteligível em si mesma, redigida, em nível padrão de linguagem, com as próprias palavras do leitor resumidor</a:t>
            </a:r>
            <a:r>
              <a:rPr lang="pt-BR" sz="3200" dirty="0" smtClean="0">
                <a:latin typeface="Century" panose="02040604050505020304" pitchFamily="18" charset="0"/>
              </a:rPr>
              <a:t>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ctrTitle"/>
          </p:nvPr>
        </p:nvSpPr>
        <p:spPr>
          <a:xfrm>
            <a:off x="395536" y="1491630"/>
            <a:ext cx="8352928" cy="179328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pt-BR" sz="6600" b="1" dirty="0" smtClean="0">
                <a:latin typeface="Century" panose="02040604050505020304" pitchFamily="18" charset="0"/>
              </a:rPr>
              <a:t>Dica</a:t>
            </a:r>
            <a:r>
              <a:rPr lang="en" sz="6600" b="1" dirty="0" smtClean="0">
                <a:latin typeface="Century" panose="02040604050505020304" pitchFamily="18" charset="0"/>
              </a:rPr>
              <a:t> 3</a:t>
            </a:r>
            <a:endParaRPr lang="en" sz="6600" b="1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32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395536" y="1203598"/>
            <a:ext cx="82809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3200" dirty="0">
                <a:latin typeface="Century" panose="02040604050505020304" pitchFamily="18" charset="0"/>
              </a:rPr>
              <a:t>“Ser absolutamente fiel às ideias expressas pelo autor, não acrescentando informações </a:t>
            </a:r>
            <a:r>
              <a:rPr lang="pt-BR" sz="3200" dirty="0" smtClean="0">
                <a:latin typeface="Century" panose="02040604050505020304" pitchFamily="18" charset="0"/>
              </a:rPr>
              <a:t>subsidiárias”</a:t>
            </a:r>
            <a:endParaRPr lang="pt-BR" sz="2400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48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179512" y="1995686"/>
            <a:ext cx="8640960" cy="796724"/>
          </a:xfrm>
        </p:spPr>
        <p:txBody>
          <a:bodyPr/>
          <a:lstStyle/>
          <a:p>
            <a:pPr algn="just"/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Exemplo: </a:t>
            </a: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 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Às </a:t>
            </a:r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vezes ainda se ouve por aí alguém dizendo que sexo sem amor não dá. Soa um tanto ingênua a alegação, meio fora de tempo, como um </a:t>
            </a:r>
            <a:r>
              <a:rPr lang="pt-BR" sz="2200" i="0" dirty="0" err="1">
                <a:solidFill>
                  <a:schemeClr val="tx1"/>
                </a:solidFill>
                <a:latin typeface="Century" panose="02040604050505020304" pitchFamily="18" charset="0"/>
              </a:rPr>
              <a:t>simca</a:t>
            </a:r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 </a:t>
            </a:r>
            <a:r>
              <a:rPr lang="pt-BR" sz="2200" i="0" dirty="0" err="1">
                <a:solidFill>
                  <a:schemeClr val="tx1"/>
                </a:solidFill>
                <a:latin typeface="Century" panose="02040604050505020304" pitchFamily="18" charset="0"/>
              </a:rPr>
              <a:t>chambord</a:t>
            </a:r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 atrasando o tráfego. Amor, o que é isso? Coisa mais anos 50.... O que se quer dizer, quase sempre, não é que sexo precisa de amor, mas que sexo precisa de narrativa. (Eugênio </a:t>
            </a:r>
            <a:r>
              <a:rPr lang="pt-BR" sz="2200" i="0" dirty="0" err="1">
                <a:solidFill>
                  <a:schemeClr val="tx1"/>
                </a:solidFill>
                <a:latin typeface="Century" panose="02040604050505020304" pitchFamily="18" charset="0"/>
              </a:rPr>
              <a:t>Bucci</a:t>
            </a:r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, O melodrama e a gente, FSP, 24/02/2002).  </a:t>
            </a:r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RESUMO</a:t>
            </a:r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: O autor </a:t>
            </a:r>
            <a:r>
              <a:rPr lang="pt-BR" sz="22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nega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 </a:t>
            </a:r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a afirmação corrente de que sexo sem amor não dá; questiona-a ironicamente 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e </a:t>
            </a:r>
            <a:r>
              <a:rPr lang="pt-BR" sz="22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enumera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 o </a:t>
            </a:r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seu sentido.</a:t>
            </a:r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65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179512" y="1995686"/>
            <a:ext cx="8640960" cy="796724"/>
          </a:xfrm>
        </p:spPr>
        <p:txBody>
          <a:bodyPr/>
          <a:lstStyle/>
          <a:p>
            <a:pPr algn="just"/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Exemplo: </a:t>
            </a: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 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Às </a:t>
            </a:r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vezes ainda se ouve por aí alguém dizendo que sexo sem amor não dá. Soa um tanto ingênua a alegação, meio fora de tempo, como um </a:t>
            </a:r>
            <a:r>
              <a:rPr lang="pt-BR" sz="2200" i="0" dirty="0" err="1">
                <a:solidFill>
                  <a:schemeClr val="tx1"/>
                </a:solidFill>
                <a:latin typeface="Century" panose="02040604050505020304" pitchFamily="18" charset="0"/>
              </a:rPr>
              <a:t>simca</a:t>
            </a:r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 </a:t>
            </a:r>
            <a:r>
              <a:rPr lang="pt-BR" sz="2200" i="0" dirty="0" err="1">
                <a:solidFill>
                  <a:schemeClr val="tx1"/>
                </a:solidFill>
                <a:latin typeface="Century" panose="02040604050505020304" pitchFamily="18" charset="0"/>
              </a:rPr>
              <a:t>chambord</a:t>
            </a:r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 atrasando o tráfego. Amor, o que é isso? Coisa mais anos 50.... O que se quer dizer, quase sempre, não é que sexo precisa de amor, mas que sexo precisa de narrativa. (Eugênio </a:t>
            </a:r>
            <a:r>
              <a:rPr lang="pt-BR" sz="2200" i="0" dirty="0" err="1">
                <a:solidFill>
                  <a:schemeClr val="tx1"/>
                </a:solidFill>
                <a:latin typeface="Century" panose="02040604050505020304" pitchFamily="18" charset="0"/>
              </a:rPr>
              <a:t>Bucci</a:t>
            </a:r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, O melodrama e a gente, FSP, 24/02/2002).  </a:t>
            </a:r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RESUMO</a:t>
            </a:r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: O autor </a:t>
            </a:r>
            <a:r>
              <a:rPr lang="pt-BR" sz="22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apresenta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 </a:t>
            </a:r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a afirmação corrente de que sexo sem amor não dá; questiona-a ironicamente 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e </a:t>
            </a:r>
            <a:r>
              <a:rPr lang="pt-BR" sz="22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explica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 o </a:t>
            </a:r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seu sentido.</a:t>
            </a:r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39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89015" y="123478"/>
            <a:ext cx="892899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250" dirty="0" smtClean="0">
                <a:latin typeface="Century" panose="02040604050505020304" pitchFamily="18" charset="0"/>
              </a:rPr>
              <a:t>Você pode usar:</a:t>
            </a:r>
          </a:p>
          <a:p>
            <a:pPr lvl="0" algn="just"/>
            <a:endParaRPr lang="pt-BR" sz="2250" dirty="0">
              <a:latin typeface="Century" panose="02040604050505020304" pitchFamily="18" charset="0"/>
            </a:endParaRPr>
          </a:p>
          <a:p>
            <a:pPr lvl="0" algn="just"/>
            <a:r>
              <a:rPr lang="pt-BR" sz="2250" dirty="0">
                <a:latin typeface="Century" panose="02040604050505020304" pitchFamily="18" charset="0"/>
              </a:rPr>
              <a:t>definir – descrever – elencar – enumerar – classificar – caracterizar – dar características – iniciar – exemplificar – dar exemplos – contrapor – confrontar – comparar – opor – diferenciar – começar – introduzir – desenvolver – finalizar – terminar – concluir – pensar – acreditar – julgar – afirmar – negar – questionar – criticar – descrever – narrar – relatar – explicar – expor – comprovar – provar – defender a tese – argumentar – dar argumentos – justificar – dar – levar a justificativas – apresentar – mostrar – tratar de – </a:t>
            </a:r>
            <a:r>
              <a:rPr lang="pt-BR" sz="2250" dirty="0" smtClean="0">
                <a:latin typeface="Century" panose="02040604050505020304" pitchFamily="18" charset="0"/>
              </a:rPr>
              <a:t>abordar </a:t>
            </a:r>
            <a:r>
              <a:rPr lang="pt-BR" sz="2250" dirty="0">
                <a:latin typeface="Century" panose="02040604050505020304" pitchFamily="18" charset="0"/>
              </a:rPr>
              <a:t>– discorrer – convidar – sugerir – incitar </a:t>
            </a:r>
          </a:p>
        </p:txBody>
      </p:sp>
    </p:spTree>
    <p:extLst>
      <p:ext uri="{BB962C8B-B14F-4D97-AF65-F5344CB8AC3E}">
        <p14:creationId xmlns:p14="http://schemas.microsoft.com/office/powerpoint/2010/main" val="322159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ctrTitle"/>
          </p:nvPr>
        </p:nvSpPr>
        <p:spPr>
          <a:xfrm>
            <a:off x="395536" y="1491630"/>
            <a:ext cx="8352928" cy="179328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pt-BR" sz="6600" b="1" dirty="0" smtClean="0">
                <a:latin typeface="Century" panose="02040604050505020304" pitchFamily="18" charset="0"/>
              </a:rPr>
              <a:t>Dica</a:t>
            </a:r>
            <a:r>
              <a:rPr lang="en" sz="6600" b="1" dirty="0" smtClean="0">
                <a:latin typeface="Century" panose="02040604050505020304" pitchFamily="18" charset="0"/>
              </a:rPr>
              <a:t> 4</a:t>
            </a:r>
            <a:endParaRPr lang="en" sz="6600" b="1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74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395536" y="1203598"/>
            <a:ext cx="828092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3200" dirty="0">
                <a:latin typeface="Century" panose="02040604050505020304" pitchFamily="18" charset="0"/>
              </a:rPr>
              <a:t>“Usar nível padrão de linguagem, com vocabulário próprio, </a:t>
            </a:r>
            <a:r>
              <a:rPr lang="pt-BR" sz="3200" dirty="0">
                <a:solidFill>
                  <a:srgbClr val="FF0000"/>
                </a:solidFill>
                <a:latin typeface="Century" panose="02040604050505020304" pitchFamily="18" charset="0"/>
              </a:rPr>
              <a:t>sem copiar frases </a:t>
            </a:r>
            <a:r>
              <a:rPr lang="pt-BR" sz="3200" dirty="0">
                <a:latin typeface="Century" panose="02040604050505020304" pitchFamily="18" charset="0"/>
              </a:rPr>
              <a:t>ou expressões (a não ser as absolutamente necessárias</a:t>
            </a:r>
            <a:r>
              <a:rPr lang="pt-BR" sz="3200" dirty="0" smtClean="0">
                <a:latin typeface="Century" panose="02040604050505020304" pitchFamily="18" charset="0"/>
              </a:rPr>
              <a:t>)”</a:t>
            </a:r>
            <a:endParaRPr lang="pt-BR" sz="2400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3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1131590"/>
            <a:ext cx="8640960" cy="796724"/>
          </a:xfrm>
        </p:spPr>
        <p:txBody>
          <a:bodyPr/>
          <a:lstStyle/>
          <a:p>
            <a:pPr algn="just"/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Exemplo: </a:t>
            </a: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 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Beth Brait, em </a:t>
            </a:r>
            <a:r>
              <a:rPr lang="pt-BR" sz="2200" dirty="0" smtClean="0">
                <a:solidFill>
                  <a:schemeClr val="tx1"/>
                </a:solidFill>
                <a:latin typeface="Century" panose="02040604050505020304" pitchFamily="18" charset="0"/>
              </a:rPr>
              <a:t>Escrever, argumentar, seduzir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, </a:t>
            </a:r>
            <a:r>
              <a:rPr lang="pt-BR" sz="22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fala que todos tem a impressão que os escritores nascem sabendo escrever bem, o que é um ledo engano, a atividade de escrita é trabalhosa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... </a:t>
            </a:r>
          </a:p>
        </p:txBody>
      </p:sp>
    </p:spTree>
    <p:extLst>
      <p:ext uri="{BB962C8B-B14F-4D97-AF65-F5344CB8AC3E}">
        <p14:creationId xmlns:p14="http://schemas.microsoft.com/office/powerpoint/2010/main" val="118220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1131590"/>
            <a:ext cx="8640960" cy="796724"/>
          </a:xfrm>
        </p:spPr>
        <p:txBody>
          <a:bodyPr/>
          <a:lstStyle/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Exemplo: </a:t>
            </a: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200" i="0" dirty="0">
                <a:solidFill>
                  <a:schemeClr val="tx1"/>
                </a:solidFill>
                <a:latin typeface="Century" panose="02040604050505020304" pitchFamily="18" charset="0"/>
              </a:rPr>
              <a:t> 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Beth Brait, em </a:t>
            </a:r>
            <a:r>
              <a:rPr lang="pt-BR" sz="2200" dirty="0" smtClean="0">
                <a:solidFill>
                  <a:schemeClr val="tx1"/>
                </a:solidFill>
                <a:latin typeface="Century" panose="02040604050505020304" pitchFamily="18" charset="0"/>
              </a:rPr>
              <a:t>Escrever, argumentar, seduzir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, traz como tema a escrita, demostrando como as pessoas veem o processo de construção de um texto e como é de fato. Num primeiro momento, a autora mostra a ideia do senso comum, </a:t>
            </a:r>
            <a:r>
              <a:rPr lang="pt-BR" sz="22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a de que os escritores nascem com o dom de escrever bem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. Em seguida, </a:t>
            </a:r>
            <a:r>
              <a:rPr lang="pt-BR" sz="22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revela que isto é um engano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, </a:t>
            </a:r>
            <a:r>
              <a:rPr lang="pt-BR" sz="22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pois é um processo que requer, além de talento, muito trabalho de seu escritor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. Para sustentar sua tese, Brait traz o exemplo de Graciliano Ramos, escritor que se preocupava com o acabamento de suas publicações. </a:t>
            </a:r>
          </a:p>
        </p:txBody>
      </p:sp>
    </p:spTree>
    <p:extLst>
      <p:ext uri="{BB962C8B-B14F-4D97-AF65-F5344CB8AC3E}">
        <p14:creationId xmlns:p14="http://schemas.microsoft.com/office/powerpoint/2010/main" val="32240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ctrTitle"/>
          </p:nvPr>
        </p:nvSpPr>
        <p:spPr>
          <a:xfrm>
            <a:off x="395536" y="1491630"/>
            <a:ext cx="8352928" cy="179328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pt-BR" sz="6600" b="1" dirty="0" smtClean="0">
                <a:latin typeface="Century" panose="02040604050505020304" pitchFamily="18" charset="0"/>
              </a:rPr>
              <a:t>Dica</a:t>
            </a:r>
            <a:r>
              <a:rPr lang="en" sz="6600" b="1" dirty="0" smtClean="0">
                <a:latin typeface="Century" panose="02040604050505020304" pitchFamily="18" charset="0"/>
              </a:rPr>
              <a:t> 5</a:t>
            </a:r>
            <a:endParaRPr lang="en" sz="6600" b="1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086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771550"/>
            <a:ext cx="799027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 smtClean="0">
                <a:latin typeface="Century" panose="02040604050505020304" pitchFamily="18" charset="0"/>
              </a:rPr>
              <a:t>O que é</a:t>
            </a:r>
            <a:r>
              <a:rPr lang="pt-BR" sz="4000" i="1" dirty="0" smtClean="0">
                <a:latin typeface="Century" panose="02040604050505020304" pitchFamily="18" charset="0"/>
              </a:rPr>
              <a:t> Resumo?</a:t>
            </a:r>
          </a:p>
          <a:p>
            <a:pPr algn="ctr"/>
            <a:endParaRPr lang="pt-BR" sz="3200" dirty="0" smtClean="0">
              <a:latin typeface="Century" panose="02040604050505020304" pitchFamily="18" charset="0"/>
            </a:endParaRPr>
          </a:p>
          <a:p>
            <a:pPr algn="just"/>
            <a:r>
              <a:rPr lang="pt-BR" sz="3200" dirty="0" smtClean="0">
                <a:latin typeface="Century" panose="02040604050505020304" pitchFamily="18" charset="0"/>
              </a:rPr>
              <a:t>“Os </a:t>
            </a:r>
            <a:r>
              <a:rPr lang="pt-BR" sz="3200" dirty="0">
                <a:latin typeface="Century" panose="02040604050505020304" pitchFamily="18" charset="0"/>
              </a:rPr>
              <a:t>resumos, vistos como gênero, são práticas de produção de linguagem, produzidas para atender a diversas necessidades </a:t>
            </a:r>
            <a:r>
              <a:rPr lang="pt-BR" sz="3200" dirty="0" err="1">
                <a:latin typeface="Century" panose="02040604050505020304" pitchFamily="18" charset="0"/>
              </a:rPr>
              <a:t>sociocomunicativas</a:t>
            </a:r>
            <a:r>
              <a:rPr lang="pt-BR" sz="3200" dirty="0" smtClean="0">
                <a:latin typeface="Century" panose="02040604050505020304" pitchFamily="18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75449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395536" y="843558"/>
            <a:ext cx="828092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3200" dirty="0" smtClean="0">
                <a:latin typeface="Century" panose="02040604050505020304" pitchFamily="18" charset="0"/>
              </a:rPr>
              <a:t>Levando em consideração que o resumo deve ser entendível por si só, sempre o inicie com o nome do autor e o título do texto – fonte.</a:t>
            </a:r>
            <a:endParaRPr lang="pt-BR" sz="3200" dirty="0">
              <a:latin typeface="Century" panose="02040604050505020304" pitchFamily="18" charset="0"/>
            </a:endParaRPr>
          </a:p>
          <a:p>
            <a:pPr lvl="0" algn="just"/>
            <a:endParaRPr lang="pt-BR" sz="2400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88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1131590"/>
            <a:ext cx="8640960" cy="796724"/>
          </a:xfrm>
        </p:spPr>
        <p:txBody>
          <a:bodyPr/>
          <a:lstStyle/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Exemplo: </a:t>
            </a:r>
          </a:p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Barbara </a:t>
            </a:r>
            <a:r>
              <a:rPr lang="pt-BR" sz="2200" i="0" dirty="0" err="1" smtClean="0">
                <a:solidFill>
                  <a:schemeClr val="tx1"/>
                </a:solidFill>
                <a:latin typeface="Century" panose="02040604050505020304" pitchFamily="18" charset="0"/>
              </a:rPr>
              <a:t>Weedwood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, em </a:t>
            </a:r>
            <a:r>
              <a:rPr lang="pt-BR" sz="2200" dirty="0" smtClean="0">
                <a:solidFill>
                  <a:schemeClr val="tx1"/>
                </a:solidFill>
                <a:latin typeface="Century" panose="02040604050505020304" pitchFamily="18" charset="0"/>
              </a:rPr>
              <a:t>História concisa da linguística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, traz logo na </a:t>
            </a:r>
            <a:r>
              <a:rPr lang="pt-BR" sz="22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introdução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, </a:t>
            </a:r>
            <a:r>
              <a:rPr lang="pt-BR" sz="22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parte do livro que este resumo trata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, algumas informações sobre a origem, o propósito e as dicotomias da Linguística, afirmando, primeiramente, que é o estudo científico da linguagem...</a:t>
            </a:r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93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1131590"/>
            <a:ext cx="8640960" cy="796724"/>
          </a:xfrm>
        </p:spPr>
        <p:txBody>
          <a:bodyPr/>
          <a:lstStyle/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Exemplo: </a:t>
            </a: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Segundo Chico Viana, em Resumir é escolher, ler é, principalmente, conseguir captar a significação de um texto...</a:t>
            </a: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De acordo com XXXXXXX, em XXXXXXXX, </a:t>
            </a: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XXXXXXXXX inicia seu texto “XXXXXX”...</a:t>
            </a:r>
          </a:p>
        </p:txBody>
      </p:sp>
    </p:spTree>
    <p:extLst>
      <p:ext uri="{BB962C8B-B14F-4D97-AF65-F5344CB8AC3E}">
        <p14:creationId xmlns:p14="http://schemas.microsoft.com/office/powerpoint/2010/main" val="131066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395536" y="555526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3200" dirty="0" smtClean="0">
                <a:latin typeface="Century" panose="02040604050505020304" pitchFamily="18" charset="0"/>
              </a:rPr>
              <a:t>Sempre retome o produtor do texto pelo:</a:t>
            </a:r>
          </a:p>
          <a:p>
            <a:pPr lvl="0" algn="just"/>
            <a:endParaRPr lang="pt-BR" sz="3200" dirty="0">
              <a:latin typeface="Century" panose="02040604050505020304" pitchFamily="18" charset="0"/>
            </a:endParaRPr>
          </a:p>
          <a:p>
            <a:pPr lvl="0" algn="just"/>
            <a:r>
              <a:rPr lang="pt-BR" sz="3200" dirty="0" smtClean="0">
                <a:latin typeface="Century" panose="02040604050505020304" pitchFamily="18" charset="0"/>
              </a:rPr>
              <a:t>Nome completo;</a:t>
            </a:r>
          </a:p>
          <a:p>
            <a:pPr lvl="0" algn="just"/>
            <a:r>
              <a:rPr lang="pt-BR" sz="3200" dirty="0" smtClean="0">
                <a:latin typeface="Century" panose="02040604050505020304" pitchFamily="18" charset="0"/>
              </a:rPr>
              <a:t>Sobrenome;</a:t>
            </a:r>
          </a:p>
          <a:p>
            <a:pPr lvl="0" algn="just"/>
            <a:r>
              <a:rPr lang="pt-BR" sz="3200" dirty="0" smtClean="0">
                <a:latin typeface="Century" panose="02040604050505020304" pitchFamily="18" charset="0"/>
              </a:rPr>
              <a:t>Profissão;</a:t>
            </a:r>
          </a:p>
          <a:p>
            <a:pPr lvl="0" algn="just"/>
            <a:r>
              <a:rPr lang="pt-BR" sz="3200" dirty="0" smtClean="0">
                <a:latin typeface="Century" panose="02040604050505020304" pitchFamily="18" charset="0"/>
              </a:rPr>
              <a:t>Autor/escritor.</a:t>
            </a:r>
            <a:endParaRPr lang="pt-BR" sz="3200" dirty="0">
              <a:latin typeface="Century" panose="02040604050505020304" pitchFamily="18" charset="0"/>
            </a:endParaRPr>
          </a:p>
          <a:p>
            <a:pPr lvl="0" algn="just"/>
            <a:endParaRPr lang="pt-BR" sz="2400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35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395536" y="555526"/>
            <a:ext cx="828092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3200" dirty="0" smtClean="0">
                <a:latin typeface="Century" panose="02040604050505020304" pitchFamily="18" charset="0"/>
              </a:rPr>
              <a:t>E lhe atribua as opiniões/ações com:</a:t>
            </a:r>
          </a:p>
          <a:p>
            <a:pPr lvl="0" algn="just"/>
            <a:endParaRPr lang="pt-BR" sz="3200" dirty="0">
              <a:latin typeface="Century" panose="02040604050505020304" pitchFamily="18" charset="0"/>
            </a:endParaRPr>
          </a:p>
          <a:p>
            <a:pPr lvl="0" algn="just"/>
            <a:r>
              <a:rPr lang="pt-BR" sz="2800" dirty="0" smtClean="0">
                <a:latin typeface="Century" panose="02040604050505020304" pitchFamily="18" charset="0"/>
              </a:rPr>
              <a:t>De acordo com;</a:t>
            </a:r>
          </a:p>
          <a:p>
            <a:pPr lvl="0" algn="just"/>
            <a:r>
              <a:rPr lang="pt-BR" sz="2800" dirty="0" smtClean="0">
                <a:latin typeface="Century" panose="02040604050505020304" pitchFamily="18" charset="0"/>
              </a:rPr>
              <a:t>Conforme;</a:t>
            </a:r>
          </a:p>
          <a:p>
            <a:pPr lvl="0" algn="just"/>
            <a:r>
              <a:rPr lang="pt-BR" sz="2800" dirty="0" smtClean="0">
                <a:latin typeface="Century" panose="02040604050505020304" pitchFamily="18" charset="0"/>
              </a:rPr>
              <a:t>Segundo;</a:t>
            </a:r>
          </a:p>
          <a:p>
            <a:pPr lvl="0" algn="just"/>
            <a:r>
              <a:rPr lang="pt-BR" sz="2800" dirty="0" smtClean="0">
                <a:latin typeface="Century" panose="02040604050505020304" pitchFamily="18" charset="0"/>
              </a:rPr>
              <a:t>Ele aponta;</a:t>
            </a:r>
          </a:p>
          <a:p>
            <a:pPr lvl="0" algn="just"/>
            <a:r>
              <a:rPr lang="pt-BR" sz="2800" dirty="0" smtClean="0">
                <a:latin typeface="Century" panose="02040604050505020304" pitchFamily="18" charset="0"/>
              </a:rPr>
              <a:t>O autor demonstra;</a:t>
            </a:r>
          </a:p>
          <a:p>
            <a:pPr lvl="0" algn="just"/>
            <a:r>
              <a:rPr lang="pt-BR" sz="2800" dirty="0" smtClean="0">
                <a:latin typeface="Century" panose="02040604050505020304" pitchFamily="18" charset="0"/>
              </a:rPr>
              <a:t>O autor critica...</a:t>
            </a:r>
            <a:endParaRPr lang="pt-BR" sz="2800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77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1131590"/>
            <a:ext cx="8640960" cy="796724"/>
          </a:xfrm>
        </p:spPr>
        <p:txBody>
          <a:bodyPr/>
          <a:lstStyle/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Exemplo: </a:t>
            </a:r>
          </a:p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18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O </a:t>
            </a:r>
            <a:r>
              <a:rPr lang="pt-BR" sz="1800" i="0" dirty="0">
                <a:solidFill>
                  <a:srgbClr val="FF0000"/>
                </a:solidFill>
                <a:latin typeface="Century" panose="02040604050505020304" pitchFamily="18" charset="0"/>
              </a:rPr>
              <a:t>linguista </a:t>
            </a:r>
            <a:r>
              <a:rPr lang="pt-BR" sz="1800" i="0" dirty="0">
                <a:solidFill>
                  <a:schemeClr val="accent1"/>
                </a:solidFill>
                <a:latin typeface="Century" panose="02040604050505020304" pitchFamily="18" charset="0"/>
              </a:rPr>
              <a:t>denomina</a:t>
            </a:r>
            <a:r>
              <a:rPr lang="pt-BR" sz="1800" i="0" dirty="0">
                <a:solidFill>
                  <a:schemeClr val="tx1"/>
                </a:solidFill>
                <a:latin typeface="Century" panose="02040604050505020304" pitchFamily="18" charset="0"/>
              </a:rPr>
              <a:t> </a:t>
            </a:r>
            <a:r>
              <a:rPr lang="pt-BR" sz="1800" i="0" dirty="0">
                <a:solidFill>
                  <a:schemeClr val="accent2">
                    <a:lumMod val="50000"/>
                  </a:schemeClr>
                </a:solidFill>
                <a:latin typeface="Century" panose="02040604050505020304" pitchFamily="18" charset="0"/>
              </a:rPr>
              <a:t>a segunda tendência </a:t>
            </a:r>
            <a:r>
              <a:rPr lang="pt-BR" sz="1800" i="0" dirty="0">
                <a:solidFill>
                  <a:schemeClr val="tx1"/>
                </a:solidFill>
                <a:latin typeface="Century" panose="02040604050505020304" pitchFamily="18" charset="0"/>
              </a:rPr>
              <a:t>como sendo uma visão </a:t>
            </a:r>
            <a:r>
              <a:rPr lang="pt-BR" sz="1800" i="0" dirty="0" err="1">
                <a:solidFill>
                  <a:schemeClr val="tx1"/>
                </a:solidFill>
                <a:latin typeface="Century" panose="02040604050505020304" pitchFamily="18" charset="0"/>
              </a:rPr>
              <a:t>culturalista</a:t>
            </a:r>
            <a:r>
              <a:rPr lang="pt-BR" sz="1800" i="0" dirty="0">
                <a:solidFill>
                  <a:schemeClr val="tx1"/>
                </a:solidFill>
                <a:latin typeface="Century" panose="02040604050505020304" pitchFamily="18" charset="0"/>
              </a:rPr>
              <a:t>, pois observa a natureza das práticas da oralidade e escrita e seus efeitos no conhecimento e se interessaram em identificar as mudanças que aconteceram nas sociedades onde se introduziu a escrita. </a:t>
            </a:r>
            <a:r>
              <a:rPr lang="pt-BR" sz="1800" i="0" dirty="0">
                <a:solidFill>
                  <a:srgbClr val="FF0000"/>
                </a:solidFill>
                <a:latin typeface="Century" panose="02040604050505020304" pitchFamily="18" charset="0"/>
              </a:rPr>
              <a:t>O autor </a:t>
            </a:r>
            <a:r>
              <a:rPr lang="pt-BR" sz="1800" i="0" dirty="0">
                <a:solidFill>
                  <a:schemeClr val="accent1"/>
                </a:solidFill>
                <a:latin typeface="Century" panose="02040604050505020304" pitchFamily="18" charset="0"/>
              </a:rPr>
              <a:t>evidencia</a:t>
            </a:r>
            <a:r>
              <a:rPr lang="pt-BR" sz="1800" i="0" dirty="0">
                <a:solidFill>
                  <a:schemeClr val="tx1"/>
                </a:solidFill>
                <a:latin typeface="Century" panose="02040604050505020304" pitchFamily="18" charset="0"/>
              </a:rPr>
              <a:t> que essa perspectiva não pode tratar de relações linguísticas por adotar um sentido muito amplo em suas análises, </a:t>
            </a:r>
            <a:r>
              <a:rPr lang="pt-BR" sz="1800" i="0" dirty="0">
                <a:solidFill>
                  <a:srgbClr val="FF0000"/>
                </a:solidFill>
                <a:latin typeface="Century" panose="02040604050505020304" pitchFamily="18" charset="0"/>
              </a:rPr>
              <a:t>ele</a:t>
            </a:r>
            <a:r>
              <a:rPr lang="pt-BR" sz="1800" i="0" dirty="0">
                <a:solidFill>
                  <a:schemeClr val="tx1"/>
                </a:solidFill>
                <a:latin typeface="Century" panose="02040604050505020304" pitchFamily="18" charset="0"/>
              </a:rPr>
              <a:t> </a:t>
            </a:r>
            <a:r>
              <a:rPr lang="pt-BR" sz="1800" i="0" dirty="0">
                <a:solidFill>
                  <a:schemeClr val="accent1"/>
                </a:solidFill>
                <a:latin typeface="Century" panose="02040604050505020304" pitchFamily="18" charset="0"/>
              </a:rPr>
              <a:t>também mostra </a:t>
            </a:r>
            <a:r>
              <a:rPr lang="pt-BR" sz="1800" i="0" dirty="0">
                <a:solidFill>
                  <a:schemeClr val="tx1"/>
                </a:solidFill>
                <a:latin typeface="Century" panose="02040604050505020304" pitchFamily="18" charset="0"/>
              </a:rPr>
              <a:t>que é uma visão criticada por vários teóricos por supervalorizar e adotar uma forma globalizante de ver a escrita. </a:t>
            </a:r>
            <a:r>
              <a:rPr lang="pt-BR" sz="1800" i="0" dirty="0">
                <a:solidFill>
                  <a:schemeClr val="accent2">
                    <a:lumMod val="50000"/>
                  </a:schemeClr>
                </a:solidFill>
                <a:latin typeface="Century" panose="02040604050505020304" pitchFamily="18" charset="0"/>
              </a:rPr>
              <a:t>Já a terceira tendência</a:t>
            </a:r>
            <a:r>
              <a:rPr lang="pt-BR" sz="1800" i="0" dirty="0">
                <a:solidFill>
                  <a:schemeClr val="tx1"/>
                </a:solidFill>
                <a:latin typeface="Century" panose="02040604050505020304" pitchFamily="18" charset="0"/>
              </a:rPr>
              <a:t>, que </a:t>
            </a:r>
            <a:r>
              <a:rPr lang="pt-BR" sz="1800" i="0" dirty="0" err="1">
                <a:solidFill>
                  <a:srgbClr val="FF0000"/>
                </a:solidFill>
                <a:latin typeface="Century" panose="02040604050505020304" pitchFamily="18" charset="0"/>
              </a:rPr>
              <a:t>Marcuschi</a:t>
            </a:r>
            <a:r>
              <a:rPr lang="pt-BR" sz="1800" i="0" dirty="0">
                <a:solidFill>
                  <a:schemeClr val="tx1"/>
                </a:solidFill>
                <a:latin typeface="Century" panose="02040604050505020304" pitchFamily="18" charset="0"/>
              </a:rPr>
              <a:t> </a:t>
            </a:r>
            <a:r>
              <a:rPr lang="pt-BR" sz="1800" i="0" dirty="0">
                <a:solidFill>
                  <a:schemeClr val="accent1"/>
                </a:solidFill>
                <a:latin typeface="Century" panose="02040604050505020304" pitchFamily="18" charset="0"/>
              </a:rPr>
              <a:t>considera</a:t>
            </a:r>
            <a:r>
              <a:rPr lang="pt-BR" sz="1800" i="0" dirty="0">
                <a:solidFill>
                  <a:schemeClr val="tx1"/>
                </a:solidFill>
                <a:latin typeface="Century" panose="02040604050505020304" pitchFamily="18" charset="0"/>
              </a:rPr>
              <a:t> intermediária das anteriores e que não faz distinções dicotômicas, aborda a questão da escrita e da fala sob o ângulo dos processos educacionais, procurando estudar e encontrar propostas para o tratamento da variação padrão e não padrão na escola. </a:t>
            </a:r>
            <a:r>
              <a:rPr lang="pt-BR" sz="1800" i="0" dirty="0">
                <a:solidFill>
                  <a:srgbClr val="FF0000"/>
                </a:solidFill>
                <a:latin typeface="Century" panose="02040604050505020304" pitchFamily="18" charset="0"/>
              </a:rPr>
              <a:t>Ele</a:t>
            </a:r>
            <a:r>
              <a:rPr lang="pt-BR" sz="1800" i="0" dirty="0">
                <a:solidFill>
                  <a:schemeClr val="tx1"/>
                </a:solidFill>
                <a:latin typeface="Century" panose="02040604050505020304" pitchFamily="18" charset="0"/>
              </a:rPr>
              <a:t> </a:t>
            </a:r>
            <a:r>
              <a:rPr lang="pt-BR" sz="1800" i="0" dirty="0">
                <a:solidFill>
                  <a:schemeClr val="accent1"/>
                </a:solidFill>
                <a:latin typeface="Century" panose="02040604050505020304" pitchFamily="18" charset="0"/>
              </a:rPr>
              <a:t>frisa</a:t>
            </a:r>
            <a:r>
              <a:rPr lang="pt-BR" sz="1800" i="0" dirty="0">
                <a:solidFill>
                  <a:schemeClr val="tx1"/>
                </a:solidFill>
                <a:latin typeface="Century" panose="02040604050505020304" pitchFamily="18" charset="0"/>
              </a:rPr>
              <a:t> que o interessante nesse paradigma é que a variação é percebida na fala e na escrita, evitando identificar a escrita como equivalente da língua padrão.</a:t>
            </a:r>
            <a:endParaRPr lang="pt-BR" sz="18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99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ctrTitle"/>
          </p:nvPr>
        </p:nvSpPr>
        <p:spPr>
          <a:xfrm>
            <a:off x="395536" y="1491630"/>
            <a:ext cx="8496944" cy="179328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pt-BR" sz="6600" b="1" dirty="0" smtClean="0">
                <a:latin typeface="Century" panose="02040604050505020304" pitchFamily="18" charset="0"/>
              </a:rPr>
              <a:t>Principais problemas</a:t>
            </a:r>
            <a:endParaRPr lang="en" sz="6600" b="1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43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843558"/>
            <a:ext cx="8640960" cy="796724"/>
          </a:xfrm>
        </p:spPr>
        <p:txBody>
          <a:bodyPr/>
          <a:lstStyle/>
          <a:p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endParaRPr lang="pt-BR" sz="18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endParaRPr lang="pt-BR" sz="18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r>
              <a:rPr lang="pt-BR" sz="18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Resumir é escolher</a:t>
            </a:r>
          </a:p>
          <a:p>
            <a:endParaRPr lang="pt-BR" sz="18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18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Ler</a:t>
            </a:r>
            <a:r>
              <a:rPr lang="pt-BR" sz="18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 </a:t>
            </a:r>
            <a:r>
              <a:rPr lang="pt-BR" sz="18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vai</a:t>
            </a:r>
            <a:r>
              <a:rPr lang="pt-BR" sz="18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 muito </a:t>
            </a:r>
            <a:r>
              <a:rPr lang="pt-BR" sz="18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além de decodificar </a:t>
            </a:r>
            <a:r>
              <a:rPr lang="pt-BR" sz="18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uma mensagem enviada por um emissor a um receptor. </a:t>
            </a:r>
            <a:r>
              <a:rPr lang="pt-BR" sz="18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É</a:t>
            </a:r>
            <a:r>
              <a:rPr lang="pt-BR" sz="18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 </a:t>
            </a:r>
            <a:r>
              <a:rPr lang="pt-BR" sz="18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sobretudo</a:t>
            </a:r>
            <a:r>
              <a:rPr lang="pt-BR" sz="18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 </a:t>
            </a:r>
            <a:r>
              <a:rPr lang="pt-BR" sz="18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captar os níveis de significação de um texto</a:t>
            </a:r>
            <a:r>
              <a:rPr lang="pt-BR" sz="18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. Geralmente, </a:t>
            </a:r>
            <a:r>
              <a:rPr lang="pt-BR" sz="18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na sala de aula, associa-se tal atividade à interpretação</a:t>
            </a:r>
            <a:r>
              <a:rPr lang="pt-BR" sz="18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. </a:t>
            </a:r>
          </a:p>
          <a:p>
            <a:pPr algn="just"/>
            <a:endParaRPr lang="pt-BR" sz="18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18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Um dos problemas da interpretação é que o aluno deve se adequar à visão do professor</a:t>
            </a:r>
            <a:r>
              <a:rPr lang="pt-BR" sz="18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. Como intérprete privilegiado, o mestre formula uma tradução que a seu ver é a mais fiel possível ao que o autor quis transmitir. Supõe abarcar nessa leitura os significados explícitos e implícitos, os propósitos e as intenções contidas no original. A verdade é que nem sempre há concordância quanto ao que ele apreende do texto. Qual de nós já não se deparou com enunciados obscuros em questões interpretativas? Ou já não tentou responder a algumas delas e... decepção! Errou duas ou três vezes?</a:t>
            </a:r>
            <a:endParaRPr lang="pt-BR" sz="1800" i="0" dirty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45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1635646"/>
            <a:ext cx="8640960" cy="796724"/>
          </a:xfrm>
        </p:spPr>
        <p:txBody>
          <a:bodyPr/>
          <a:lstStyle/>
          <a:p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18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A constatação de problemas como esses mostra que </a:t>
            </a:r>
            <a:r>
              <a:rPr lang="pt-BR" sz="18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é preciso alternar a interpretação com outros tipos de exercícios</a:t>
            </a:r>
            <a:r>
              <a:rPr lang="pt-BR" sz="18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. </a:t>
            </a:r>
            <a:r>
              <a:rPr lang="pt-BR" sz="1800" b="1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Um dos mais eficazes é o resumo</a:t>
            </a:r>
            <a:r>
              <a:rPr lang="pt-BR" sz="18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. Ele se distingue da atividade interpretativa e, ao mesmo tempo, a complementa. A interpretação constitui um processo de coautoria, pois propor ao aluno certo tipo de questões sobre um texto não deixa de ser, já, uma forma de interpretá-lo. Além disso, permite que se explorem aspectos da linguagem e do estilo.</a:t>
            </a:r>
          </a:p>
          <a:p>
            <a:pPr algn="just"/>
            <a:endParaRPr lang="pt-BR" sz="18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18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Já no resumo o aluno trabalha sozinho. É claro que o orientam sobre a técnica e os limites dessa prática textual, mas cabe unicamente a ele decidir o que é relevante. Outra diferença é que o resumo enfatiza as ideias em detrimento do estilo. No entanto, </a:t>
            </a:r>
            <a:r>
              <a:rPr lang="pt-BR" sz="18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poucas tarefas são tão eficazes para medir a apreensão do conteúdo</a:t>
            </a:r>
            <a:r>
              <a:rPr lang="pt-BR" sz="18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. Resumo é seleção, e lemos selecionando o que deve ser retido. Logo, ler é resumir. </a:t>
            </a:r>
            <a:r>
              <a:rPr lang="pt-BR" sz="18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A prática frequente do resumo em sala de aula aperfeiçoa a capacidade de leitura e se reflete na produção dos textos. </a:t>
            </a:r>
          </a:p>
        </p:txBody>
      </p:sp>
    </p:spTree>
    <p:extLst>
      <p:ext uri="{BB962C8B-B14F-4D97-AF65-F5344CB8AC3E}">
        <p14:creationId xmlns:p14="http://schemas.microsoft.com/office/powerpoint/2010/main" val="327762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2355726"/>
            <a:ext cx="8640960" cy="796724"/>
          </a:xfrm>
        </p:spPr>
        <p:txBody>
          <a:bodyPr/>
          <a:lstStyle/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Chico Viana, publicou na revista Língua Portuguesa uma matéria sobre o resumo. Viana enfatiza que é preciso entender os vários...</a:t>
            </a:r>
          </a:p>
          <a:p>
            <a:pPr algn="just"/>
            <a:endParaRPr lang="pt-BR" sz="20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O que falta?</a:t>
            </a:r>
          </a:p>
          <a:p>
            <a:pPr algn="just"/>
            <a:endParaRPr lang="pt-BR" sz="20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Chico 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Viana publicou na 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revista Língua 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Portuguesa o texto </a:t>
            </a:r>
            <a:r>
              <a:rPr lang="pt-BR" sz="2000" dirty="0" smtClean="0">
                <a:solidFill>
                  <a:srgbClr val="FF0000"/>
                </a:solidFill>
                <a:latin typeface="Century" panose="02040604050505020304" pitchFamily="18" charset="0"/>
              </a:rPr>
              <a:t>Resumir é escolher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, onde aborda sobre o gênero 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resumo. </a:t>
            </a:r>
            <a:r>
              <a:rPr lang="pt-BR" sz="20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Nele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, Viana 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enfatiza que é preciso entender os vários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...</a:t>
            </a:r>
          </a:p>
          <a:p>
            <a:pPr algn="just"/>
            <a:endParaRPr lang="pt-BR" sz="20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Chico Viana publicou na revista Língua Portuguesa o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 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texto </a:t>
            </a:r>
            <a:r>
              <a:rPr lang="pt-BR" sz="2000" dirty="0">
                <a:solidFill>
                  <a:schemeClr val="tx1"/>
                </a:solidFill>
                <a:latin typeface="Century" panose="02040604050505020304" pitchFamily="18" charset="0"/>
              </a:rPr>
              <a:t>Resumir é escolher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, </a:t>
            </a:r>
            <a:r>
              <a:rPr lang="pt-BR" sz="2000" i="0" dirty="0">
                <a:solidFill>
                  <a:srgbClr val="FF0000"/>
                </a:solidFill>
                <a:latin typeface="Century" panose="02040604050505020304" pitchFamily="18" charset="0"/>
              </a:rPr>
              <a:t>onde </a:t>
            </a:r>
            <a:r>
              <a:rPr lang="pt-BR" sz="20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apresenta a importância da elaboração de resumo em sala de aula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. Pois, para Viana,... </a:t>
            </a: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53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ctrTitle" idx="4294967295"/>
          </p:nvPr>
        </p:nvSpPr>
        <p:spPr>
          <a:xfrm>
            <a:off x="1442100" y="2931790"/>
            <a:ext cx="6259800" cy="1159875"/>
          </a:xfrm>
          <a:prstGeom prst="rect">
            <a:avLst/>
          </a:prstGeom>
          <a:noFill/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6000" b="1" dirty="0" smtClean="0">
                <a:solidFill>
                  <a:srgbClr val="222222"/>
                </a:solidFill>
                <a:latin typeface="Century" panose="02040604050505020304" pitchFamily="18" charset="0"/>
                <a:ea typeface="Raleway"/>
                <a:cs typeface="Raleway"/>
                <a:sym typeface="Raleway"/>
              </a:rPr>
              <a:t>COMO ESCREVÊ-LO?</a:t>
            </a:r>
            <a:endParaRPr lang="en" sz="6000" b="1" dirty="0">
              <a:solidFill>
                <a:srgbClr val="222222"/>
              </a:solidFill>
              <a:latin typeface="Century" panose="02040604050505020304" pitchFamily="18" charset="0"/>
              <a:ea typeface="Raleway"/>
              <a:cs typeface="Raleway"/>
              <a:sym typeface="Raleway"/>
            </a:endParaRPr>
          </a:p>
        </p:txBody>
      </p:sp>
      <p:sp>
        <p:nvSpPr>
          <p:cNvPr id="102" name="Shape 102"/>
          <p:cNvSpPr/>
          <p:nvPr/>
        </p:nvSpPr>
        <p:spPr>
          <a:xfrm rot="186759">
            <a:off x="3128666" y="185167"/>
            <a:ext cx="2893800" cy="2170350"/>
          </a:xfrm>
          <a:prstGeom prst="diamond">
            <a:avLst/>
          </a:prstGeom>
          <a:solidFill>
            <a:srgbClr val="222222"/>
          </a:solidFill>
          <a:ln w="38100" cap="flat" cmpd="sng">
            <a:solidFill>
              <a:srgbClr val="F5F1E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11" name="Shape 375"/>
          <p:cNvGrpSpPr/>
          <p:nvPr/>
        </p:nvGrpSpPr>
        <p:grpSpPr>
          <a:xfrm>
            <a:off x="4186736" y="735137"/>
            <a:ext cx="816307" cy="1040321"/>
            <a:chOff x="1922075" y="1629000"/>
            <a:chExt cx="437200" cy="437200"/>
          </a:xfrm>
        </p:grpSpPr>
        <p:sp>
          <p:nvSpPr>
            <p:cNvPr id="12" name="Shape 376"/>
            <p:cNvSpPr/>
            <p:nvPr/>
          </p:nvSpPr>
          <p:spPr>
            <a:xfrm>
              <a:off x="2208425" y="1629000"/>
              <a:ext cx="150850" cy="150850"/>
            </a:xfrm>
            <a:custGeom>
              <a:avLst/>
              <a:gdLst/>
              <a:ahLst/>
              <a:cxnLst/>
              <a:rect l="0" t="0" r="0" b="0"/>
              <a:pathLst>
                <a:path w="6034" h="6034" extrusionOk="0">
                  <a:moveTo>
                    <a:pt x="2004" y="1"/>
                  </a:moveTo>
                  <a:lnTo>
                    <a:pt x="1881" y="25"/>
                  </a:lnTo>
                  <a:lnTo>
                    <a:pt x="1784" y="50"/>
                  </a:lnTo>
                  <a:lnTo>
                    <a:pt x="1686" y="98"/>
                  </a:lnTo>
                  <a:lnTo>
                    <a:pt x="1588" y="172"/>
                  </a:lnTo>
                  <a:lnTo>
                    <a:pt x="1" y="1784"/>
                  </a:lnTo>
                  <a:lnTo>
                    <a:pt x="4251" y="6033"/>
                  </a:lnTo>
                  <a:lnTo>
                    <a:pt x="5862" y="4446"/>
                  </a:lnTo>
                  <a:lnTo>
                    <a:pt x="5936" y="4348"/>
                  </a:lnTo>
                  <a:lnTo>
                    <a:pt x="5985" y="4250"/>
                  </a:lnTo>
                  <a:lnTo>
                    <a:pt x="6009" y="4153"/>
                  </a:lnTo>
                  <a:lnTo>
                    <a:pt x="6033" y="4031"/>
                  </a:lnTo>
                  <a:lnTo>
                    <a:pt x="6009" y="3933"/>
                  </a:lnTo>
                  <a:lnTo>
                    <a:pt x="5985" y="3811"/>
                  </a:lnTo>
                  <a:lnTo>
                    <a:pt x="5936" y="3713"/>
                  </a:lnTo>
                  <a:lnTo>
                    <a:pt x="5862" y="3615"/>
                  </a:lnTo>
                  <a:lnTo>
                    <a:pt x="2419" y="172"/>
                  </a:lnTo>
                  <a:lnTo>
                    <a:pt x="2321" y="98"/>
                  </a:lnTo>
                  <a:lnTo>
                    <a:pt x="2223" y="50"/>
                  </a:lnTo>
                  <a:lnTo>
                    <a:pt x="2101" y="25"/>
                  </a:lnTo>
                  <a:lnTo>
                    <a:pt x="2004" y="1"/>
                  </a:lnTo>
                  <a:close/>
                </a:path>
              </a:pathLst>
            </a:custGeom>
            <a:solidFill>
              <a:srgbClr val="F5F1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" name="Shape 377"/>
            <p:cNvSpPr/>
            <p:nvPr/>
          </p:nvSpPr>
          <p:spPr>
            <a:xfrm>
              <a:off x="1922075" y="1686400"/>
              <a:ext cx="379800" cy="379800"/>
            </a:xfrm>
            <a:custGeom>
              <a:avLst/>
              <a:gdLst/>
              <a:ahLst/>
              <a:cxnLst/>
              <a:rect l="0" t="0" r="0" b="0"/>
              <a:pathLst>
                <a:path w="15192" h="15192" extrusionOk="0">
                  <a:moveTo>
                    <a:pt x="1100" y="10527"/>
                  </a:moveTo>
                  <a:lnTo>
                    <a:pt x="4665" y="14093"/>
                  </a:lnTo>
                  <a:lnTo>
                    <a:pt x="4616" y="14117"/>
                  </a:lnTo>
                  <a:lnTo>
                    <a:pt x="1979" y="14508"/>
                  </a:lnTo>
                  <a:lnTo>
                    <a:pt x="684" y="13213"/>
                  </a:lnTo>
                  <a:lnTo>
                    <a:pt x="1075" y="10576"/>
                  </a:lnTo>
                  <a:lnTo>
                    <a:pt x="1100" y="10527"/>
                  </a:lnTo>
                  <a:close/>
                  <a:moveTo>
                    <a:pt x="10918" y="1"/>
                  </a:moveTo>
                  <a:lnTo>
                    <a:pt x="758" y="10185"/>
                  </a:lnTo>
                  <a:lnTo>
                    <a:pt x="684" y="10258"/>
                  </a:lnTo>
                  <a:lnTo>
                    <a:pt x="636" y="10332"/>
                  </a:lnTo>
                  <a:lnTo>
                    <a:pt x="611" y="10405"/>
                  </a:lnTo>
                  <a:lnTo>
                    <a:pt x="587" y="10502"/>
                  </a:lnTo>
                  <a:lnTo>
                    <a:pt x="1" y="14532"/>
                  </a:lnTo>
                  <a:lnTo>
                    <a:pt x="1" y="14654"/>
                  </a:lnTo>
                  <a:lnTo>
                    <a:pt x="25" y="14801"/>
                  </a:lnTo>
                  <a:lnTo>
                    <a:pt x="98" y="14923"/>
                  </a:lnTo>
                  <a:lnTo>
                    <a:pt x="171" y="15021"/>
                  </a:lnTo>
                  <a:lnTo>
                    <a:pt x="269" y="15094"/>
                  </a:lnTo>
                  <a:lnTo>
                    <a:pt x="367" y="15143"/>
                  </a:lnTo>
                  <a:lnTo>
                    <a:pt x="465" y="15167"/>
                  </a:lnTo>
                  <a:lnTo>
                    <a:pt x="587" y="15192"/>
                  </a:lnTo>
                  <a:lnTo>
                    <a:pt x="660" y="15192"/>
                  </a:lnTo>
                  <a:lnTo>
                    <a:pt x="4690" y="14606"/>
                  </a:lnTo>
                  <a:lnTo>
                    <a:pt x="4861" y="14557"/>
                  </a:lnTo>
                  <a:lnTo>
                    <a:pt x="4934" y="14508"/>
                  </a:lnTo>
                  <a:lnTo>
                    <a:pt x="5007" y="14435"/>
                  </a:lnTo>
                  <a:lnTo>
                    <a:pt x="15192" y="4275"/>
                  </a:lnTo>
                  <a:lnTo>
                    <a:pt x="13970" y="3053"/>
                  </a:lnTo>
                  <a:lnTo>
                    <a:pt x="4152" y="12872"/>
                  </a:lnTo>
                  <a:lnTo>
                    <a:pt x="3810" y="12530"/>
                  </a:lnTo>
                  <a:lnTo>
                    <a:pt x="13629" y="2712"/>
                  </a:lnTo>
                  <a:lnTo>
                    <a:pt x="12481" y="1564"/>
                  </a:lnTo>
                  <a:lnTo>
                    <a:pt x="2663" y="11382"/>
                  </a:lnTo>
                  <a:lnTo>
                    <a:pt x="2321" y="11040"/>
                  </a:lnTo>
                  <a:lnTo>
                    <a:pt x="12139" y="1222"/>
                  </a:lnTo>
                  <a:lnTo>
                    <a:pt x="10918" y="1"/>
                  </a:lnTo>
                  <a:close/>
                </a:path>
              </a:pathLst>
            </a:custGeom>
            <a:solidFill>
              <a:srgbClr val="F5F1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2355726"/>
            <a:ext cx="8640960" cy="796724"/>
          </a:xfrm>
        </p:spPr>
        <p:txBody>
          <a:bodyPr/>
          <a:lstStyle/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No texto de título </a:t>
            </a:r>
            <a:r>
              <a:rPr lang="pt-BR" sz="2200" dirty="0" smtClean="0">
                <a:solidFill>
                  <a:schemeClr val="tx1"/>
                </a:solidFill>
                <a:latin typeface="Century" panose="02040604050505020304" pitchFamily="18" charset="0"/>
              </a:rPr>
              <a:t>Resumir é escolher 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de Chico Viana, publicado na revista Língua Portuguesa, o autor afirma que ler vai muito além de decodificar uma mensagem enviada por um emissor a um receptor.</a:t>
            </a: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Por isto, ele afirma que captar os diversos níveis de significação de um texto é geralmente, na sala de aula, associado à interpretação...</a:t>
            </a:r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90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2355726"/>
            <a:ext cx="8640960" cy="796724"/>
          </a:xfrm>
        </p:spPr>
        <p:txBody>
          <a:bodyPr/>
          <a:lstStyle/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No texto de título </a:t>
            </a:r>
            <a:r>
              <a:rPr lang="pt-BR" sz="2200" dirty="0" smtClean="0">
                <a:solidFill>
                  <a:schemeClr val="tx1"/>
                </a:solidFill>
                <a:latin typeface="Century" panose="02040604050505020304" pitchFamily="18" charset="0"/>
              </a:rPr>
              <a:t>Resumir é escolher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 de Chico Viana, publicado na revista Língua Portuguesa, o autor afirma que </a:t>
            </a:r>
            <a:r>
              <a:rPr lang="pt-BR" sz="22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ler vai muito além de decodificar uma mensagem enviada por um emissor a um receptor.</a:t>
            </a: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Por isto, ele afirma </a:t>
            </a:r>
            <a:r>
              <a:rPr lang="pt-BR" sz="22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que captar os diversos níveis de significação de um texto é geralmente, na sala de aula, associado à interpretação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...</a:t>
            </a:r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96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2067694"/>
            <a:ext cx="8640960" cy="796724"/>
          </a:xfrm>
        </p:spPr>
        <p:txBody>
          <a:bodyPr/>
          <a:lstStyle/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Viana aborda o ato de ler como um processo além de apenas decodificação de uma mensagem enviada por um emissor a um receptor... </a:t>
            </a:r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80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179512" y="1995686"/>
            <a:ext cx="8640960" cy="796724"/>
          </a:xfrm>
        </p:spPr>
        <p:txBody>
          <a:bodyPr/>
          <a:lstStyle/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2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Viana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 aborda </a:t>
            </a:r>
            <a:r>
              <a:rPr lang="pt-BR" sz="22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(onde?) 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o ato de ler como um processo além de apenas decodificação de uma mensagem enviada por um emissor a um receptor... </a:t>
            </a:r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7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179512" y="1995686"/>
            <a:ext cx="8640960" cy="796724"/>
          </a:xfrm>
        </p:spPr>
        <p:txBody>
          <a:bodyPr/>
          <a:lstStyle/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Chico Viana, em texto de 2011 para a revista Língua Portuguesa, discorre sobre a importância do resumo para os estudantes. </a:t>
            </a: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115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179512" y="1995686"/>
            <a:ext cx="8640960" cy="796724"/>
          </a:xfrm>
        </p:spPr>
        <p:txBody>
          <a:bodyPr/>
          <a:lstStyle/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Chico Viana, em texto </a:t>
            </a:r>
            <a:r>
              <a:rPr lang="pt-BR" sz="22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(qual?)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  de 2011 para a revista Língua Portuguesa, discorre sobre a importância do resumo para os estudantes. </a:t>
            </a: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16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179512" y="1563638"/>
            <a:ext cx="8640960" cy="796724"/>
          </a:xfrm>
        </p:spPr>
        <p:txBody>
          <a:bodyPr/>
          <a:lstStyle/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Segundo Chico Viana, em </a:t>
            </a:r>
            <a:r>
              <a:rPr lang="pt-BR" sz="2200" dirty="0" smtClean="0">
                <a:solidFill>
                  <a:schemeClr val="tx1"/>
                </a:solidFill>
                <a:latin typeface="Century" panose="02040604050505020304" pitchFamily="18" charset="0"/>
              </a:rPr>
              <a:t>Resumir é escolher</a:t>
            </a:r>
            <a:r>
              <a:rPr lang="pt-BR" sz="2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, ler é, principalmente, conseguir captar a significação de um texto, e isto é comumente testado através de atividades de interpretação, entretanto Viana afirma que pode haver problemas nesse método de avaliação, pois o aluno teria que se adequar à visão do professor. Diante disso, o autor defende que o resumo pode ser uma atividade eficaz para que o aluno comece a selecionar o que é mais relevante para ele, melhorando assim, sua leitura e escrita. </a:t>
            </a:r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endParaRPr lang="pt-BR" sz="2200" i="0" dirty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679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395536" y="195486"/>
            <a:ext cx="828092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sz="2800" dirty="0" smtClean="0">
                <a:latin typeface="Century" panose="02040604050505020304" pitchFamily="18" charset="0"/>
              </a:rPr>
              <a:t>Referências</a:t>
            </a:r>
          </a:p>
          <a:p>
            <a:pPr lvl="0" algn="ctr"/>
            <a:endParaRPr lang="pt-BR" sz="2400" dirty="0">
              <a:latin typeface="Century" panose="02040604050505020304" pitchFamily="18" charset="0"/>
            </a:endParaRPr>
          </a:p>
          <a:p>
            <a:pPr lvl="0"/>
            <a:r>
              <a:rPr lang="pt-BR" sz="2400" dirty="0">
                <a:latin typeface="Century" panose="02040604050505020304" pitchFamily="18" charset="0"/>
              </a:rPr>
              <a:t>GUIMARÃES SILVA, J. Q.; DA MATA, M. A. Proposta tipológica de resumos: um estudo exploratório das práticas de ensino da leitura e da produção de textos acadêmicos. </a:t>
            </a:r>
            <a:r>
              <a:rPr lang="pt-BR" sz="2400" b="1" dirty="0">
                <a:latin typeface="Century" panose="02040604050505020304" pitchFamily="18" charset="0"/>
              </a:rPr>
              <a:t>SCRIPTA</a:t>
            </a:r>
            <a:r>
              <a:rPr lang="pt-BR" sz="2400" dirty="0">
                <a:latin typeface="Century" panose="02040604050505020304" pitchFamily="18" charset="0"/>
              </a:rPr>
              <a:t>, Belo Horizonte, v. 6, n. 11, p. 123-133, 2º sem. 2002</a:t>
            </a:r>
            <a:r>
              <a:rPr lang="pt-BR" sz="2400" dirty="0" smtClean="0">
                <a:latin typeface="Century" panose="02040604050505020304" pitchFamily="18" charset="0"/>
              </a:rPr>
              <a:t>.</a:t>
            </a:r>
          </a:p>
          <a:p>
            <a:pPr lvl="0"/>
            <a:endParaRPr lang="pt-BR" sz="2400" dirty="0">
              <a:latin typeface="Century" panose="02040604050505020304" pitchFamily="18" charset="0"/>
            </a:endParaRPr>
          </a:p>
          <a:p>
            <a:pPr lvl="0"/>
            <a:r>
              <a:rPr lang="pt-BR" sz="2400" dirty="0">
                <a:latin typeface="Century" panose="02040604050505020304" pitchFamily="18" charset="0"/>
              </a:rPr>
              <a:t>FAULSTICH, E. L. de J. </a:t>
            </a:r>
            <a:r>
              <a:rPr lang="pt-BR" sz="2400" b="1" dirty="0">
                <a:latin typeface="Century" panose="02040604050505020304" pitchFamily="18" charset="0"/>
              </a:rPr>
              <a:t>Como ler, entender e redigir um texto</a:t>
            </a:r>
            <a:r>
              <a:rPr lang="pt-BR" sz="2400" dirty="0">
                <a:latin typeface="Century" panose="02040604050505020304" pitchFamily="18" charset="0"/>
              </a:rPr>
              <a:t>. 6.ed. Petrópolis: Vozes, 1994</a:t>
            </a:r>
            <a:r>
              <a:rPr lang="pt-BR" sz="2400" dirty="0" smtClean="0">
                <a:latin typeface="Century" panose="02040604050505020304" pitchFamily="18" charset="0"/>
              </a:rPr>
              <a:t>.</a:t>
            </a:r>
            <a:endParaRPr lang="pt-BR" sz="2400" dirty="0">
              <a:latin typeface="Century" panose="02040604050505020304" pitchFamily="18" charset="0"/>
            </a:endParaRPr>
          </a:p>
          <a:p>
            <a:pPr lvl="0"/>
            <a:endParaRPr lang="pt-BR" sz="2400" dirty="0">
              <a:latin typeface="Century" panose="02040604050505020304" pitchFamily="18" charset="0"/>
            </a:endParaRPr>
          </a:p>
          <a:p>
            <a:pPr lvl="0"/>
            <a:endParaRPr lang="pt-BR" sz="2800" dirty="0">
              <a:latin typeface="Century" panose="02040604050505020304" pitchFamily="18" charset="0"/>
            </a:endParaRPr>
          </a:p>
        </p:txBody>
      </p:sp>
      <p:grpSp>
        <p:nvGrpSpPr>
          <p:cNvPr id="3" name="Shape 386"/>
          <p:cNvGrpSpPr/>
          <p:nvPr/>
        </p:nvGrpSpPr>
        <p:grpSpPr>
          <a:xfrm>
            <a:off x="5625379" y="341830"/>
            <a:ext cx="349059" cy="298881"/>
            <a:chOff x="1934025" y="1001650"/>
            <a:chExt cx="415300" cy="355600"/>
          </a:xfrm>
        </p:grpSpPr>
        <p:sp>
          <p:nvSpPr>
            <p:cNvPr id="5" name="Shape 387"/>
            <p:cNvSpPr/>
            <p:nvPr/>
          </p:nvSpPr>
          <p:spPr>
            <a:xfrm>
              <a:off x="1934025" y="1303650"/>
              <a:ext cx="207650" cy="53600"/>
            </a:xfrm>
            <a:custGeom>
              <a:avLst/>
              <a:gdLst/>
              <a:ahLst/>
              <a:cxnLst/>
              <a:rect l="0" t="0" r="0" b="0"/>
              <a:pathLst>
                <a:path w="8306" h="2144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33"/>
                  </a:lnTo>
                  <a:lnTo>
                    <a:pt x="74" y="755"/>
                  </a:lnTo>
                  <a:lnTo>
                    <a:pt x="147" y="853"/>
                  </a:lnTo>
                  <a:lnTo>
                    <a:pt x="245" y="950"/>
                  </a:lnTo>
                  <a:lnTo>
                    <a:pt x="245" y="950"/>
                  </a:lnTo>
                  <a:lnTo>
                    <a:pt x="391" y="1023"/>
                  </a:lnTo>
                  <a:lnTo>
                    <a:pt x="561" y="1047"/>
                  </a:lnTo>
                  <a:lnTo>
                    <a:pt x="561" y="1047"/>
                  </a:lnTo>
                  <a:lnTo>
                    <a:pt x="732" y="1023"/>
                  </a:lnTo>
                  <a:lnTo>
                    <a:pt x="732" y="1023"/>
                  </a:lnTo>
                  <a:lnTo>
                    <a:pt x="1292" y="853"/>
                  </a:lnTo>
                  <a:lnTo>
                    <a:pt x="1657" y="780"/>
                  </a:lnTo>
                  <a:lnTo>
                    <a:pt x="2071" y="682"/>
                  </a:lnTo>
                  <a:lnTo>
                    <a:pt x="2534" y="609"/>
                  </a:lnTo>
                  <a:lnTo>
                    <a:pt x="3021" y="560"/>
                  </a:lnTo>
                  <a:lnTo>
                    <a:pt x="3581" y="512"/>
                  </a:lnTo>
                  <a:lnTo>
                    <a:pt x="4166" y="487"/>
                  </a:lnTo>
                  <a:lnTo>
                    <a:pt x="4166" y="487"/>
                  </a:lnTo>
                  <a:lnTo>
                    <a:pt x="4604" y="512"/>
                  </a:lnTo>
                  <a:lnTo>
                    <a:pt x="5018" y="536"/>
                  </a:lnTo>
                  <a:lnTo>
                    <a:pt x="5408" y="609"/>
                  </a:lnTo>
                  <a:lnTo>
                    <a:pt x="5773" y="682"/>
                  </a:lnTo>
                  <a:lnTo>
                    <a:pt x="6114" y="780"/>
                  </a:lnTo>
                  <a:lnTo>
                    <a:pt x="6431" y="877"/>
                  </a:lnTo>
                  <a:lnTo>
                    <a:pt x="6699" y="999"/>
                  </a:lnTo>
                  <a:lnTo>
                    <a:pt x="6966" y="1120"/>
                  </a:lnTo>
                  <a:lnTo>
                    <a:pt x="7186" y="1242"/>
                  </a:lnTo>
                  <a:lnTo>
                    <a:pt x="7405" y="1388"/>
                  </a:lnTo>
                  <a:lnTo>
                    <a:pt x="7770" y="1656"/>
                  </a:lnTo>
                  <a:lnTo>
                    <a:pt x="8062" y="1924"/>
                  </a:lnTo>
                  <a:lnTo>
                    <a:pt x="8306" y="2143"/>
                  </a:lnTo>
                </a:path>
              </a:pathLst>
            </a:custGeom>
            <a:noFill/>
            <a:ln w="12175" cap="rnd" cmpd="sng">
              <a:solidFill>
                <a:srgbClr val="4D4A5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" name="Shape 388"/>
            <p:cNvSpPr/>
            <p:nvPr/>
          </p:nvSpPr>
          <p:spPr>
            <a:xfrm>
              <a:off x="2141650" y="1303650"/>
              <a:ext cx="207675" cy="53600"/>
            </a:xfrm>
            <a:custGeom>
              <a:avLst/>
              <a:gdLst/>
              <a:ahLst/>
              <a:cxnLst/>
              <a:rect l="0" t="0" r="0" b="0"/>
              <a:pathLst>
                <a:path w="8307" h="2144" fill="none" extrusionOk="0">
                  <a:moveTo>
                    <a:pt x="1" y="2143"/>
                  </a:moveTo>
                  <a:lnTo>
                    <a:pt x="1" y="2143"/>
                  </a:lnTo>
                  <a:lnTo>
                    <a:pt x="245" y="1924"/>
                  </a:lnTo>
                  <a:lnTo>
                    <a:pt x="537" y="1656"/>
                  </a:lnTo>
                  <a:lnTo>
                    <a:pt x="902" y="1388"/>
                  </a:lnTo>
                  <a:lnTo>
                    <a:pt x="1121" y="1242"/>
                  </a:lnTo>
                  <a:lnTo>
                    <a:pt x="1341" y="1120"/>
                  </a:lnTo>
                  <a:lnTo>
                    <a:pt x="1608" y="999"/>
                  </a:lnTo>
                  <a:lnTo>
                    <a:pt x="1876" y="877"/>
                  </a:lnTo>
                  <a:lnTo>
                    <a:pt x="2193" y="780"/>
                  </a:lnTo>
                  <a:lnTo>
                    <a:pt x="2534" y="682"/>
                  </a:lnTo>
                  <a:lnTo>
                    <a:pt x="2899" y="609"/>
                  </a:lnTo>
                  <a:lnTo>
                    <a:pt x="3289" y="536"/>
                  </a:lnTo>
                  <a:lnTo>
                    <a:pt x="3703" y="512"/>
                  </a:lnTo>
                  <a:lnTo>
                    <a:pt x="4141" y="487"/>
                  </a:lnTo>
                  <a:lnTo>
                    <a:pt x="4141" y="487"/>
                  </a:lnTo>
                  <a:lnTo>
                    <a:pt x="4726" y="512"/>
                  </a:lnTo>
                  <a:lnTo>
                    <a:pt x="5286" y="560"/>
                  </a:lnTo>
                  <a:lnTo>
                    <a:pt x="5773" y="609"/>
                  </a:lnTo>
                  <a:lnTo>
                    <a:pt x="6236" y="682"/>
                  </a:lnTo>
                  <a:lnTo>
                    <a:pt x="6650" y="780"/>
                  </a:lnTo>
                  <a:lnTo>
                    <a:pt x="7015" y="853"/>
                  </a:lnTo>
                  <a:lnTo>
                    <a:pt x="7575" y="1023"/>
                  </a:lnTo>
                  <a:lnTo>
                    <a:pt x="7575" y="1023"/>
                  </a:lnTo>
                  <a:lnTo>
                    <a:pt x="7746" y="1047"/>
                  </a:lnTo>
                  <a:lnTo>
                    <a:pt x="7746" y="1047"/>
                  </a:lnTo>
                  <a:lnTo>
                    <a:pt x="7916" y="1023"/>
                  </a:lnTo>
                  <a:lnTo>
                    <a:pt x="8062" y="950"/>
                  </a:lnTo>
                  <a:lnTo>
                    <a:pt x="8062" y="950"/>
                  </a:lnTo>
                  <a:lnTo>
                    <a:pt x="8160" y="853"/>
                  </a:lnTo>
                  <a:lnTo>
                    <a:pt x="8233" y="755"/>
                  </a:lnTo>
                  <a:lnTo>
                    <a:pt x="8282" y="633"/>
                  </a:lnTo>
                  <a:lnTo>
                    <a:pt x="8306" y="487"/>
                  </a:lnTo>
                  <a:lnTo>
                    <a:pt x="8306" y="0"/>
                  </a:lnTo>
                </a:path>
              </a:pathLst>
            </a:custGeom>
            <a:noFill/>
            <a:ln w="12175" cap="rnd" cmpd="sng">
              <a:solidFill>
                <a:srgbClr val="4D4A5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" name="Shape 389"/>
            <p:cNvSpPr/>
            <p:nvPr/>
          </p:nvSpPr>
          <p:spPr>
            <a:xfrm>
              <a:off x="1934025" y="1001650"/>
              <a:ext cx="207650" cy="331250"/>
            </a:xfrm>
            <a:custGeom>
              <a:avLst/>
              <a:gdLst/>
              <a:ahLst/>
              <a:cxnLst/>
              <a:rect l="0" t="0" r="0" b="0"/>
              <a:pathLst>
                <a:path w="8306" h="13250" fill="none" extrusionOk="0">
                  <a:moveTo>
                    <a:pt x="8306" y="2192"/>
                  </a:moveTo>
                  <a:lnTo>
                    <a:pt x="8306" y="13249"/>
                  </a:lnTo>
                  <a:lnTo>
                    <a:pt x="8306" y="13249"/>
                  </a:lnTo>
                  <a:lnTo>
                    <a:pt x="8062" y="13030"/>
                  </a:lnTo>
                  <a:lnTo>
                    <a:pt x="7770" y="12762"/>
                  </a:lnTo>
                  <a:lnTo>
                    <a:pt x="7405" y="12494"/>
                  </a:lnTo>
                  <a:lnTo>
                    <a:pt x="7186" y="12348"/>
                  </a:lnTo>
                  <a:lnTo>
                    <a:pt x="6966" y="12226"/>
                  </a:lnTo>
                  <a:lnTo>
                    <a:pt x="6699" y="12105"/>
                  </a:lnTo>
                  <a:lnTo>
                    <a:pt x="6431" y="11983"/>
                  </a:lnTo>
                  <a:lnTo>
                    <a:pt x="6114" y="11885"/>
                  </a:lnTo>
                  <a:lnTo>
                    <a:pt x="5773" y="11788"/>
                  </a:lnTo>
                  <a:lnTo>
                    <a:pt x="5408" y="11715"/>
                  </a:lnTo>
                  <a:lnTo>
                    <a:pt x="5018" y="11642"/>
                  </a:lnTo>
                  <a:lnTo>
                    <a:pt x="4604" y="11617"/>
                  </a:lnTo>
                  <a:lnTo>
                    <a:pt x="4166" y="11593"/>
                  </a:lnTo>
                  <a:lnTo>
                    <a:pt x="4166" y="11593"/>
                  </a:lnTo>
                  <a:lnTo>
                    <a:pt x="3581" y="11617"/>
                  </a:lnTo>
                  <a:lnTo>
                    <a:pt x="3021" y="11666"/>
                  </a:lnTo>
                  <a:lnTo>
                    <a:pt x="2534" y="11715"/>
                  </a:lnTo>
                  <a:lnTo>
                    <a:pt x="2071" y="11788"/>
                  </a:lnTo>
                  <a:lnTo>
                    <a:pt x="1657" y="11885"/>
                  </a:lnTo>
                  <a:lnTo>
                    <a:pt x="1292" y="11958"/>
                  </a:lnTo>
                  <a:lnTo>
                    <a:pt x="732" y="12129"/>
                  </a:lnTo>
                  <a:lnTo>
                    <a:pt x="732" y="12129"/>
                  </a:lnTo>
                  <a:lnTo>
                    <a:pt x="561" y="12153"/>
                  </a:lnTo>
                  <a:lnTo>
                    <a:pt x="561" y="12153"/>
                  </a:lnTo>
                  <a:lnTo>
                    <a:pt x="391" y="12129"/>
                  </a:lnTo>
                  <a:lnTo>
                    <a:pt x="245" y="12056"/>
                  </a:lnTo>
                  <a:lnTo>
                    <a:pt x="245" y="12056"/>
                  </a:lnTo>
                  <a:lnTo>
                    <a:pt x="147" y="11958"/>
                  </a:lnTo>
                  <a:lnTo>
                    <a:pt x="74" y="11861"/>
                  </a:lnTo>
                  <a:lnTo>
                    <a:pt x="25" y="11739"/>
                  </a:lnTo>
                  <a:lnTo>
                    <a:pt x="1" y="11593"/>
                  </a:lnTo>
                  <a:lnTo>
                    <a:pt x="1" y="1656"/>
                  </a:lnTo>
                  <a:lnTo>
                    <a:pt x="1" y="1656"/>
                  </a:lnTo>
                  <a:lnTo>
                    <a:pt x="25" y="1534"/>
                  </a:lnTo>
                  <a:lnTo>
                    <a:pt x="50" y="1437"/>
                  </a:lnTo>
                  <a:lnTo>
                    <a:pt x="123" y="1315"/>
                  </a:lnTo>
                  <a:lnTo>
                    <a:pt x="196" y="1242"/>
                  </a:lnTo>
                  <a:lnTo>
                    <a:pt x="196" y="1242"/>
                  </a:lnTo>
                  <a:lnTo>
                    <a:pt x="342" y="1120"/>
                  </a:lnTo>
                  <a:lnTo>
                    <a:pt x="512" y="974"/>
                  </a:lnTo>
                  <a:lnTo>
                    <a:pt x="926" y="755"/>
                  </a:lnTo>
                  <a:lnTo>
                    <a:pt x="1389" y="536"/>
                  </a:lnTo>
                  <a:lnTo>
                    <a:pt x="1901" y="341"/>
                  </a:lnTo>
                  <a:lnTo>
                    <a:pt x="2461" y="195"/>
                  </a:lnTo>
                  <a:lnTo>
                    <a:pt x="3021" y="73"/>
                  </a:lnTo>
                  <a:lnTo>
                    <a:pt x="3581" y="24"/>
                  </a:lnTo>
                  <a:lnTo>
                    <a:pt x="4166" y="0"/>
                  </a:lnTo>
                  <a:lnTo>
                    <a:pt x="4166" y="0"/>
                  </a:lnTo>
                  <a:lnTo>
                    <a:pt x="4531" y="0"/>
                  </a:lnTo>
                  <a:lnTo>
                    <a:pt x="4872" y="49"/>
                  </a:lnTo>
                  <a:lnTo>
                    <a:pt x="5213" y="98"/>
                  </a:lnTo>
                  <a:lnTo>
                    <a:pt x="5530" y="171"/>
                  </a:lnTo>
                  <a:lnTo>
                    <a:pt x="5822" y="268"/>
                  </a:lnTo>
                  <a:lnTo>
                    <a:pt x="6114" y="365"/>
                  </a:lnTo>
                  <a:lnTo>
                    <a:pt x="6358" y="487"/>
                  </a:lnTo>
                  <a:lnTo>
                    <a:pt x="6626" y="609"/>
                  </a:lnTo>
                  <a:lnTo>
                    <a:pt x="7064" y="901"/>
                  </a:lnTo>
                  <a:lnTo>
                    <a:pt x="7429" y="1169"/>
                  </a:lnTo>
                  <a:lnTo>
                    <a:pt x="7746" y="1437"/>
                  </a:lnTo>
                  <a:lnTo>
                    <a:pt x="8014" y="1681"/>
                  </a:lnTo>
                  <a:lnTo>
                    <a:pt x="8014" y="1681"/>
                  </a:lnTo>
                  <a:lnTo>
                    <a:pt x="8136" y="1802"/>
                  </a:lnTo>
                  <a:lnTo>
                    <a:pt x="8136" y="1802"/>
                  </a:lnTo>
                  <a:lnTo>
                    <a:pt x="8209" y="1875"/>
                  </a:lnTo>
                  <a:lnTo>
                    <a:pt x="8257" y="1973"/>
                  </a:lnTo>
                  <a:lnTo>
                    <a:pt x="8306" y="2095"/>
                  </a:lnTo>
                  <a:lnTo>
                    <a:pt x="8306" y="2192"/>
                  </a:lnTo>
                  <a:lnTo>
                    <a:pt x="8306" y="2192"/>
                  </a:lnTo>
                  <a:close/>
                </a:path>
              </a:pathLst>
            </a:custGeom>
            <a:noFill/>
            <a:ln w="12175" cap="rnd" cmpd="sng">
              <a:solidFill>
                <a:srgbClr val="4D4A5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" name="Shape 390"/>
            <p:cNvSpPr/>
            <p:nvPr/>
          </p:nvSpPr>
          <p:spPr>
            <a:xfrm>
              <a:off x="2141650" y="1001650"/>
              <a:ext cx="207675" cy="331250"/>
            </a:xfrm>
            <a:custGeom>
              <a:avLst/>
              <a:gdLst/>
              <a:ahLst/>
              <a:cxnLst/>
              <a:rect l="0" t="0" r="0" b="0"/>
              <a:pathLst>
                <a:path w="8307" h="13250" fill="none" extrusionOk="0">
                  <a:moveTo>
                    <a:pt x="1" y="2192"/>
                  </a:moveTo>
                  <a:lnTo>
                    <a:pt x="1" y="13249"/>
                  </a:lnTo>
                  <a:lnTo>
                    <a:pt x="1" y="13249"/>
                  </a:lnTo>
                  <a:lnTo>
                    <a:pt x="245" y="13030"/>
                  </a:lnTo>
                  <a:lnTo>
                    <a:pt x="537" y="12762"/>
                  </a:lnTo>
                  <a:lnTo>
                    <a:pt x="902" y="12494"/>
                  </a:lnTo>
                  <a:lnTo>
                    <a:pt x="1121" y="12348"/>
                  </a:lnTo>
                  <a:lnTo>
                    <a:pt x="1341" y="12226"/>
                  </a:lnTo>
                  <a:lnTo>
                    <a:pt x="1608" y="12105"/>
                  </a:lnTo>
                  <a:lnTo>
                    <a:pt x="1876" y="11983"/>
                  </a:lnTo>
                  <a:lnTo>
                    <a:pt x="2193" y="11885"/>
                  </a:lnTo>
                  <a:lnTo>
                    <a:pt x="2534" y="11788"/>
                  </a:lnTo>
                  <a:lnTo>
                    <a:pt x="2899" y="11715"/>
                  </a:lnTo>
                  <a:lnTo>
                    <a:pt x="3289" y="11642"/>
                  </a:lnTo>
                  <a:lnTo>
                    <a:pt x="3703" y="11617"/>
                  </a:lnTo>
                  <a:lnTo>
                    <a:pt x="4141" y="11593"/>
                  </a:lnTo>
                  <a:lnTo>
                    <a:pt x="4141" y="11593"/>
                  </a:lnTo>
                  <a:lnTo>
                    <a:pt x="4726" y="11617"/>
                  </a:lnTo>
                  <a:lnTo>
                    <a:pt x="5286" y="11666"/>
                  </a:lnTo>
                  <a:lnTo>
                    <a:pt x="5773" y="11715"/>
                  </a:lnTo>
                  <a:lnTo>
                    <a:pt x="6236" y="11788"/>
                  </a:lnTo>
                  <a:lnTo>
                    <a:pt x="6650" y="11885"/>
                  </a:lnTo>
                  <a:lnTo>
                    <a:pt x="7015" y="11958"/>
                  </a:lnTo>
                  <a:lnTo>
                    <a:pt x="7575" y="12129"/>
                  </a:lnTo>
                  <a:lnTo>
                    <a:pt x="7575" y="12129"/>
                  </a:lnTo>
                  <a:lnTo>
                    <a:pt x="7746" y="12153"/>
                  </a:lnTo>
                  <a:lnTo>
                    <a:pt x="7746" y="12153"/>
                  </a:lnTo>
                  <a:lnTo>
                    <a:pt x="7916" y="12129"/>
                  </a:lnTo>
                  <a:lnTo>
                    <a:pt x="8062" y="12056"/>
                  </a:lnTo>
                  <a:lnTo>
                    <a:pt x="8062" y="12056"/>
                  </a:lnTo>
                  <a:lnTo>
                    <a:pt x="8160" y="11958"/>
                  </a:lnTo>
                  <a:lnTo>
                    <a:pt x="8233" y="11861"/>
                  </a:lnTo>
                  <a:lnTo>
                    <a:pt x="8282" y="11739"/>
                  </a:lnTo>
                  <a:lnTo>
                    <a:pt x="8306" y="11593"/>
                  </a:lnTo>
                  <a:lnTo>
                    <a:pt x="8306" y="1656"/>
                  </a:lnTo>
                  <a:lnTo>
                    <a:pt x="8306" y="1656"/>
                  </a:lnTo>
                  <a:lnTo>
                    <a:pt x="8282" y="1534"/>
                  </a:lnTo>
                  <a:lnTo>
                    <a:pt x="8257" y="1437"/>
                  </a:lnTo>
                  <a:lnTo>
                    <a:pt x="8184" y="1315"/>
                  </a:lnTo>
                  <a:lnTo>
                    <a:pt x="8111" y="1242"/>
                  </a:lnTo>
                  <a:lnTo>
                    <a:pt x="8111" y="1242"/>
                  </a:lnTo>
                  <a:lnTo>
                    <a:pt x="7965" y="1120"/>
                  </a:lnTo>
                  <a:lnTo>
                    <a:pt x="7795" y="974"/>
                  </a:lnTo>
                  <a:lnTo>
                    <a:pt x="7381" y="755"/>
                  </a:lnTo>
                  <a:lnTo>
                    <a:pt x="6918" y="536"/>
                  </a:lnTo>
                  <a:lnTo>
                    <a:pt x="6406" y="341"/>
                  </a:lnTo>
                  <a:lnTo>
                    <a:pt x="5846" y="195"/>
                  </a:lnTo>
                  <a:lnTo>
                    <a:pt x="5286" y="73"/>
                  </a:lnTo>
                  <a:lnTo>
                    <a:pt x="4726" y="24"/>
                  </a:lnTo>
                  <a:lnTo>
                    <a:pt x="4141" y="0"/>
                  </a:lnTo>
                  <a:lnTo>
                    <a:pt x="4141" y="0"/>
                  </a:lnTo>
                  <a:lnTo>
                    <a:pt x="3776" y="0"/>
                  </a:lnTo>
                  <a:lnTo>
                    <a:pt x="3435" y="49"/>
                  </a:lnTo>
                  <a:lnTo>
                    <a:pt x="3094" y="98"/>
                  </a:lnTo>
                  <a:lnTo>
                    <a:pt x="2777" y="171"/>
                  </a:lnTo>
                  <a:lnTo>
                    <a:pt x="2485" y="268"/>
                  </a:lnTo>
                  <a:lnTo>
                    <a:pt x="2193" y="365"/>
                  </a:lnTo>
                  <a:lnTo>
                    <a:pt x="1949" y="487"/>
                  </a:lnTo>
                  <a:lnTo>
                    <a:pt x="1681" y="609"/>
                  </a:lnTo>
                  <a:lnTo>
                    <a:pt x="1243" y="901"/>
                  </a:lnTo>
                  <a:lnTo>
                    <a:pt x="878" y="1169"/>
                  </a:lnTo>
                  <a:lnTo>
                    <a:pt x="561" y="1437"/>
                  </a:lnTo>
                  <a:lnTo>
                    <a:pt x="293" y="1681"/>
                  </a:lnTo>
                  <a:lnTo>
                    <a:pt x="293" y="1681"/>
                  </a:lnTo>
                  <a:lnTo>
                    <a:pt x="171" y="1802"/>
                  </a:lnTo>
                  <a:lnTo>
                    <a:pt x="171" y="1802"/>
                  </a:lnTo>
                  <a:lnTo>
                    <a:pt x="98" y="1875"/>
                  </a:lnTo>
                  <a:lnTo>
                    <a:pt x="50" y="1973"/>
                  </a:lnTo>
                  <a:lnTo>
                    <a:pt x="1" y="2095"/>
                  </a:lnTo>
                  <a:lnTo>
                    <a:pt x="1" y="2192"/>
                  </a:lnTo>
                  <a:lnTo>
                    <a:pt x="1" y="2192"/>
                  </a:lnTo>
                  <a:close/>
                </a:path>
              </a:pathLst>
            </a:custGeom>
            <a:noFill/>
            <a:ln w="12175" cap="rnd" cmpd="sng">
              <a:solidFill>
                <a:srgbClr val="4D4A5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371558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ctrTitle"/>
          </p:nvPr>
        </p:nvSpPr>
        <p:spPr>
          <a:xfrm>
            <a:off x="395536" y="1491630"/>
            <a:ext cx="8352928" cy="179328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pt-BR" sz="6600" b="1" dirty="0" smtClean="0">
                <a:latin typeface="Century" panose="02040604050505020304" pitchFamily="18" charset="0"/>
              </a:rPr>
              <a:t>Dica</a:t>
            </a:r>
            <a:r>
              <a:rPr lang="en" sz="6600" b="1" dirty="0" smtClean="0">
                <a:latin typeface="Century" panose="02040604050505020304" pitchFamily="18" charset="0"/>
              </a:rPr>
              <a:t> 1</a:t>
            </a:r>
            <a:endParaRPr lang="en" sz="6600" b="1" dirty="0">
              <a:latin typeface="Century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395536" y="843558"/>
            <a:ext cx="82809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3600" dirty="0">
                <a:latin typeface="Century" panose="02040604050505020304" pitchFamily="18" charset="0"/>
              </a:rPr>
              <a:t>“Compreender claramente o conteúdo, de modo a poder fazer escolhas: deixar de lado o acidental (detalhes, explicações, exemplos) e ficar com o </a:t>
            </a:r>
            <a:r>
              <a:rPr lang="pt-BR" sz="3600" dirty="0" smtClean="0">
                <a:latin typeface="Century" panose="02040604050505020304" pitchFamily="18" charset="0"/>
              </a:rPr>
              <a:t>essencial”</a:t>
            </a:r>
            <a:endParaRPr lang="pt-BR" sz="2800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43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705325" y="1429327"/>
            <a:ext cx="772984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3200" dirty="0" smtClean="0">
                <a:latin typeface="Century" panose="02040604050505020304" pitchFamily="18" charset="0"/>
              </a:rPr>
              <a:t>“Faça uma </a:t>
            </a:r>
            <a:r>
              <a:rPr lang="pt-BR" sz="3200" dirty="0">
                <a:latin typeface="Century" panose="02040604050505020304" pitchFamily="18" charset="0"/>
              </a:rPr>
              <a:t>leitura </a:t>
            </a:r>
            <a:r>
              <a:rPr lang="pt-BR" sz="3200" dirty="0" smtClean="0">
                <a:latin typeface="Century" panose="02040604050505020304" pitchFamily="18" charset="0"/>
              </a:rPr>
              <a:t>seletiva: identifique, </a:t>
            </a:r>
            <a:r>
              <a:rPr lang="pt-BR" sz="3200" dirty="0">
                <a:latin typeface="Century" panose="02040604050505020304" pitchFamily="18" charset="0"/>
              </a:rPr>
              <a:t>dentro de cada parágrafo, a </a:t>
            </a:r>
            <a:r>
              <a:rPr lang="pt-BR" sz="3200" dirty="0">
                <a:solidFill>
                  <a:srgbClr val="FF0000"/>
                </a:solidFill>
                <a:latin typeface="Century" panose="02040604050505020304" pitchFamily="18" charset="0"/>
              </a:rPr>
              <a:t>palavra-chave</a:t>
            </a:r>
            <a:r>
              <a:rPr lang="pt-BR" sz="3200" dirty="0">
                <a:latin typeface="Century" panose="02040604050505020304" pitchFamily="18" charset="0"/>
              </a:rPr>
              <a:t>, pois é em torno dela que o </a:t>
            </a:r>
            <a:r>
              <a:rPr lang="pt-BR" sz="3200" dirty="0" smtClean="0">
                <a:latin typeface="Century" panose="02040604050505020304" pitchFamily="18" charset="0"/>
              </a:rPr>
              <a:t>autor normalmente </a:t>
            </a:r>
            <a:r>
              <a:rPr lang="pt-BR" sz="3200" dirty="0">
                <a:latin typeface="Century" panose="02040604050505020304" pitchFamily="18" charset="0"/>
              </a:rPr>
              <a:t>desenvolve a </a:t>
            </a:r>
            <a:r>
              <a:rPr lang="pt-BR" sz="3200" dirty="0" smtClean="0">
                <a:latin typeface="Century" panose="02040604050505020304" pitchFamily="18" charset="0"/>
              </a:rPr>
              <a:t>ideia principal.”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8136" y="348902"/>
            <a:ext cx="6675437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967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2355726"/>
            <a:ext cx="8640960" cy="796724"/>
          </a:xfrm>
        </p:spPr>
        <p:txBody>
          <a:bodyPr/>
          <a:lstStyle/>
          <a:p>
            <a:pPr algn="l"/>
            <a:r>
              <a:rPr lang="pt-BR" sz="28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Exemplo:</a:t>
            </a:r>
          </a:p>
          <a:p>
            <a:pPr algn="l"/>
            <a:endParaRPr lang="pt-BR" sz="2000" i="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just"/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O reflorestamento tornou-se 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uma atividade 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em expansão no país, servida 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por pesquisas 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minuciosas e alta tecnologia. Duas empresas paulistas 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exemplificam bem 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até que ponto chegou o desenvolvimento no setor. Uma delas exporta, 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para 40 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países, cerca de 15 milhões de dólares anuais de chapas, portas e divisórias. 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A outra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, 20 milhões de dólares em chapas e fibra prensada para os Estados 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Unidos e 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a Europa. O faturamento bruto das indústrias que utilizam 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madeira (predominantemente 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oriunda de reflorestamentos) como matéria- prima chegou 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a um 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terço do faturamento bruto da indústria automobilística. Apenas uma </a:t>
            </a:r>
            <a:r>
              <a:rPr lang="pt-BR" sz="20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empresa mineira </a:t>
            </a:r>
            <a:r>
              <a:rPr lang="pt-BR" sz="2000" i="0" dirty="0">
                <a:solidFill>
                  <a:schemeClr val="tx1"/>
                </a:solidFill>
                <a:latin typeface="Century" panose="02040604050505020304" pitchFamily="18" charset="0"/>
              </a:rPr>
              <a:t>plantou, até 1979, 250 milhões de eucaliptos (DESED 70, 1980). </a:t>
            </a:r>
          </a:p>
          <a:p>
            <a:pPr algn="l"/>
            <a:endParaRPr lang="pt-BR" sz="3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l"/>
            <a:endParaRPr lang="pt-BR" sz="3200" i="0" dirty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70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2355726"/>
            <a:ext cx="8640960" cy="796724"/>
          </a:xfrm>
        </p:spPr>
        <p:txBody>
          <a:bodyPr/>
          <a:lstStyle/>
          <a:p>
            <a:pPr algn="just"/>
            <a:r>
              <a:rPr lang="pt-BR" sz="3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“Neste </a:t>
            </a:r>
            <a:r>
              <a:rPr lang="pt-BR" sz="3200" i="0" dirty="0">
                <a:solidFill>
                  <a:schemeClr val="tx1"/>
                </a:solidFill>
                <a:latin typeface="Century" panose="02040604050505020304" pitchFamily="18" charset="0"/>
              </a:rPr>
              <a:t>parágrafo, a palavra-chave </a:t>
            </a:r>
            <a:r>
              <a:rPr lang="pt-BR" sz="3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é </a:t>
            </a:r>
            <a:r>
              <a:rPr lang="pt-BR" sz="3200" i="0" dirty="0" smtClean="0">
                <a:solidFill>
                  <a:srgbClr val="FF0000"/>
                </a:solidFill>
                <a:latin typeface="Century" panose="02040604050505020304" pitchFamily="18" charset="0"/>
              </a:rPr>
              <a:t>reflorestamento</a:t>
            </a:r>
            <a:r>
              <a:rPr lang="pt-BR" sz="3200" i="0" dirty="0">
                <a:solidFill>
                  <a:schemeClr val="tx1"/>
                </a:solidFill>
                <a:latin typeface="Century" panose="02040604050505020304" pitchFamily="18" charset="0"/>
              </a:rPr>
              <a:t>, porque é ela que constitui o núcleo da </a:t>
            </a:r>
            <a:r>
              <a:rPr lang="pt-BR" sz="3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ideia do </a:t>
            </a:r>
            <a:r>
              <a:rPr lang="pt-BR" sz="3200" i="0" dirty="0">
                <a:solidFill>
                  <a:schemeClr val="tx1"/>
                </a:solidFill>
                <a:latin typeface="Century" panose="02040604050505020304" pitchFamily="18" charset="0"/>
              </a:rPr>
              <a:t>autor e serve de base para que se derive um grupo vocabular em que todas as outras </a:t>
            </a:r>
            <a:r>
              <a:rPr lang="pt-BR" sz="3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unidades estejam </a:t>
            </a:r>
            <a:r>
              <a:rPr lang="pt-BR" sz="3200" i="0" dirty="0">
                <a:solidFill>
                  <a:schemeClr val="tx1"/>
                </a:solidFill>
                <a:latin typeface="Century" panose="02040604050505020304" pitchFamily="18" charset="0"/>
              </a:rPr>
              <a:t>em relação de inclusão com </a:t>
            </a:r>
            <a:r>
              <a:rPr lang="pt-BR" sz="3200" i="0" dirty="0" smtClean="0">
                <a:solidFill>
                  <a:schemeClr val="tx1"/>
                </a:solidFill>
                <a:latin typeface="Century" panose="02040604050505020304" pitchFamily="18" charset="0"/>
              </a:rPr>
              <a:t>ela.”</a:t>
            </a:r>
            <a:endParaRPr lang="pt-BR" sz="3200" i="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algn="l"/>
            <a:endParaRPr lang="pt-BR" sz="3200" i="0" dirty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74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thello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2616</Words>
  <Application>Microsoft Office PowerPoint</Application>
  <PresentationFormat>Apresentação na tela (16:9)</PresentationFormat>
  <Paragraphs>183</Paragraphs>
  <Slides>47</Slides>
  <Notes>21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47</vt:i4>
      </vt:variant>
    </vt:vector>
  </HeadingPairs>
  <TitlesOfParts>
    <vt:vector size="53" baseType="lpstr">
      <vt:lpstr>Arial</vt:lpstr>
      <vt:lpstr>Century</vt:lpstr>
      <vt:lpstr>Merriweather</vt:lpstr>
      <vt:lpstr>Raleway</vt:lpstr>
      <vt:lpstr>Times New Roman</vt:lpstr>
      <vt:lpstr>Othello template</vt:lpstr>
      <vt:lpstr>Resumo</vt:lpstr>
      <vt:lpstr>Apresentação do PowerPoint</vt:lpstr>
      <vt:lpstr>Apresentação do PowerPoint</vt:lpstr>
      <vt:lpstr>COMO ESCREVÊ-LO?</vt:lpstr>
      <vt:lpstr>Dica 1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Dica 2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Dica 3</vt:lpstr>
      <vt:lpstr>Apresentação do PowerPoint</vt:lpstr>
      <vt:lpstr>Apresentação do PowerPoint</vt:lpstr>
      <vt:lpstr>Apresentação do PowerPoint</vt:lpstr>
      <vt:lpstr>Apresentação do PowerPoint</vt:lpstr>
      <vt:lpstr>Dica 4</vt:lpstr>
      <vt:lpstr>Apresentação do PowerPoint</vt:lpstr>
      <vt:lpstr>Apresentação do PowerPoint</vt:lpstr>
      <vt:lpstr>Apresentação do PowerPoint</vt:lpstr>
      <vt:lpstr>Dica 5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Principais problemas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Resumo</dc:title>
  <dc:creator>DANI</dc:creator>
  <cp:lastModifiedBy>adriana moreira</cp:lastModifiedBy>
  <cp:revision>31</cp:revision>
  <dcterms:modified xsi:type="dcterms:W3CDTF">2018-07-21T00:00:19Z</dcterms:modified>
</cp:coreProperties>
</file>